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3"/>
  </p:notesMasterIdLst>
  <p:sldIdLst>
    <p:sldId id="269" r:id="rId2"/>
    <p:sldId id="272" r:id="rId3"/>
    <p:sldId id="285" r:id="rId4"/>
    <p:sldId id="270" r:id="rId5"/>
    <p:sldId id="271" r:id="rId6"/>
    <p:sldId id="257" r:id="rId7"/>
    <p:sldId id="259" r:id="rId8"/>
    <p:sldId id="284" r:id="rId9"/>
    <p:sldId id="263" r:id="rId10"/>
    <p:sldId id="261" r:id="rId11"/>
    <p:sldId id="265" r:id="rId12"/>
    <p:sldId id="262" r:id="rId13"/>
    <p:sldId id="268" r:id="rId14"/>
    <p:sldId id="274" r:id="rId15"/>
    <p:sldId id="264" r:id="rId16"/>
    <p:sldId id="282" r:id="rId17"/>
    <p:sldId id="275" r:id="rId18"/>
    <p:sldId id="281" r:id="rId19"/>
    <p:sldId id="256" r:id="rId20"/>
    <p:sldId id="258" r:id="rId21"/>
    <p:sldId id="273" r:id="rId22"/>
    <p:sldId id="289" r:id="rId23"/>
    <p:sldId id="276" r:id="rId24"/>
    <p:sldId id="283" r:id="rId25"/>
    <p:sldId id="286" r:id="rId26"/>
    <p:sldId id="288" r:id="rId27"/>
    <p:sldId id="287" r:id="rId28"/>
    <p:sldId id="277" r:id="rId29"/>
    <p:sldId id="278" r:id="rId30"/>
    <p:sldId id="279" r:id="rId31"/>
    <p:sldId id="280"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94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26140B8-38DC-4C8C-922D-70FD8AE75D17}" type="datetimeFigureOut">
              <a:rPr lang="en-US"/>
              <a:pPr>
                <a:defRPr/>
              </a:pPr>
              <a:t>4/21/2014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ECF9B7D-DE6F-43F0-9B79-7ED9FA71BF5D}" type="slidenum">
              <a:rPr lang="en-US"/>
              <a:pPr>
                <a:defRPr/>
              </a:pPr>
              <a:t>‹#›</a:t>
            </a:fld>
            <a:endParaRPr lang="en-US"/>
          </a:p>
        </p:txBody>
      </p:sp>
    </p:spTree>
    <p:extLst>
      <p:ext uri="{BB962C8B-B14F-4D97-AF65-F5344CB8AC3E}">
        <p14:creationId xmlns:p14="http://schemas.microsoft.com/office/powerpoint/2010/main" val="22943258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Arial" charset="0"/>
      </a:defRPr>
    </a:lvl1pPr>
    <a:lvl2pPr marL="457200" algn="l" rtl="0" fontAlgn="base">
      <a:spcBef>
        <a:spcPct val="30000"/>
      </a:spcBef>
      <a:spcAft>
        <a:spcPct val="0"/>
      </a:spcAft>
      <a:defRPr sz="1200" kern="1200">
        <a:solidFill>
          <a:schemeClr val="tx1"/>
        </a:solidFill>
        <a:latin typeface="+mn-lt"/>
        <a:ea typeface="+mn-ea"/>
        <a:cs typeface="Arial" charset="0"/>
      </a:defRPr>
    </a:lvl2pPr>
    <a:lvl3pPr marL="914400" algn="l" rtl="0" fontAlgn="base">
      <a:spcBef>
        <a:spcPct val="30000"/>
      </a:spcBef>
      <a:spcAft>
        <a:spcPct val="0"/>
      </a:spcAft>
      <a:defRPr sz="1200" kern="1200">
        <a:solidFill>
          <a:schemeClr val="tx1"/>
        </a:solidFill>
        <a:latin typeface="+mn-lt"/>
        <a:ea typeface="+mn-ea"/>
        <a:cs typeface="Arial" charset="0"/>
      </a:defRPr>
    </a:lvl3pPr>
    <a:lvl4pPr marL="1371600" algn="l" rtl="0" fontAlgn="base">
      <a:spcBef>
        <a:spcPct val="30000"/>
      </a:spcBef>
      <a:spcAft>
        <a:spcPct val="0"/>
      </a:spcAft>
      <a:defRPr sz="1200" kern="1200">
        <a:solidFill>
          <a:schemeClr val="tx1"/>
        </a:solidFill>
        <a:latin typeface="+mn-lt"/>
        <a:ea typeface="+mn-ea"/>
        <a:cs typeface="Arial" charset="0"/>
      </a:defRPr>
    </a:lvl4pPr>
    <a:lvl5pPr marL="1828800" algn="l" rtl="0" fontAlgn="base">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0"/>
            <a:ext cx="9144000" cy="6856413"/>
            <a:chOff x="0" y="0"/>
            <a:chExt cx="5760" cy="4319"/>
          </a:xfrm>
        </p:grpSpPr>
        <p:sp>
          <p:nvSpPr>
            <p:cNvPr id="4403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4403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403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4403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403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4404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4404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4404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404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4404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4404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4404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4404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404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4404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4405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4405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4405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4405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4405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4405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4405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4405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4405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4405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4406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4406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4406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4406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406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4406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4406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406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4406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4406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4407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44071" name="Group 39"/>
            <p:cNvGrpSpPr>
              <a:grpSpLocks/>
            </p:cNvGrpSpPr>
            <p:nvPr userDrawn="1"/>
          </p:nvGrpSpPr>
          <p:grpSpPr bwMode="auto">
            <a:xfrm>
              <a:off x="0" y="1632"/>
              <a:ext cx="5758" cy="1858"/>
              <a:chOff x="0" y="1632"/>
              <a:chExt cx="5758" cy="1858"/>
            </a:xfrm>
          </p:grpSpPr>
          <p:sp>
            <p:nvSpPr>
              <p:cNvPr id="4407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407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440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40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076" name="Rectangle 44"/>
          <p:cNvSpPr>
            <a:spLocks noGrp="1" noChangeArrowheads="1"/>
          </p:cNvSpPr>
          <p:nvPr>
            <p:ph type="dt" sz="quarter" idx="2"/>
          </p:nvPr>
        </p:nvSpPr>
        <p:spPr/>
        <p:txBody>
          <a:bodyPr/>
          <a:lstStyle>
            <a:lvl1pPr>
              <a:defRPr/>
            </a:lvl1pPr>
          </a:lstStyle>
          <a:p>
            <a:fld id="{E0039F60-BFD0-4ABF-B257-37353389FA15}" type="datetimeFigureOut">
              <a:rPr lang="en-US"/>
              <a:pPr/>
              <a:t>4/21/2014</a:t>
            </a:fld>
            <a:endParaRPr lang="en-US"/>
          </a:p>
        </p:txBody>
      </p:sp>
      <p:sp>
        <p:nvSpPr>
          <p:cNvPr id="44077" name="Rectangle 45"/>
          <p:cNvSpPr>
            <a:spLocks noGrp="1" noChangeArrowheads="1"/>
          </p:cNvSpPr>
          <p:nvPr>
            <p:ph type="ftr" sz="quarter" idx="3"/>
          </p:nvPr>
        </p:nvSpPr>
        <p:spPr/>
        <p:txBody>
          <a:bodyPr/>
          <a:lstStyle>
            <a:lvl1pPr>
              <a:defRPr/>
            </a:lvl1pPr>
          </a:lstStyle>
          <a:p>
            <a:endParaRPr lang="en-US"/>
          </a:p>
        </p:txBody>
      </p:sp>
      <p:sp>
        <p:nvSpPr>
          <p:cNvPr id="44078" name="Rectangle 46"/>
          <p:cNvSpPr>
            <a:spLocks noGrp="1" noChangeArrowheads="1"/>
          </p:cNvSpPr>
          <p:nvPr>
            <p:ph type="sldNum" sz="quarter" idx="4"/>
          </p:nvPr>
        </p:nvSpPr>
        <p:spPr/>
        <p:txBody>
          <a:bodyPr/>
          <a:lstStyle>
            <a:lvl1pPr>
              <a:defRPr/>
            </a:lvl1pPr>
          </a:lstStyle>
          <a:p>
            <a:fld id="{0BC5646F-0F1D-4961-8028-76B371BE50C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150EA90-2749-4E41-A656-B74220E76E4A}" type="datetimeFigureOut">
              <a:rPr lang="en-US"/>
              <a:pPr/>
              <a:t>4/21/2014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ED3E60-33E1-4E5A-9E61-C05F16940BC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2D1626E-7B20-4B75-BD91-13FA1CBF408A}" type="datetimeFigureOut">
              <a:rPr lang="en-US"/>
              <a:pPr/>
              <a:t>4/21/2014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20C71D-0012-47F5-AEB4-F82E4A19B2A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44F1E9C-16EF-4F6B-9729-CD23D98593E8}" type="datetimeFigureOut">
              <a:rPr lang="en-US"/>
              <a:pPr/>
              <a:t>4/21/2014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36A268-DB9E-443B-AEE4-D318C145BD9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F7B9E0E-983E-4000-834A-A122B89FA3E8}" type="datetimeFigureOut">
              <a:rPr lang="en-US"/>
              <a:pPr/>
              <a:t>4/21/2014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1897C3-D8F8-4546-876F-15365D8C0B7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A836D96-E388-4989-8A5B-97C42BF368C3}" type="datetimeFigureOut">
              <a:rPr lang="en-US"/>
              <a:pPr/>
              <a:t>4/21/2014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FDB437B-0762-4A9A-8C3A-D8876E72AA0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B83B8CC-B055-464E-8D1F-EEAA39FEF289}" type="datetimeFigureOut">
              <a:rPr lang="en-US"/>
              <a:pPr/>
              <a:t>4/21/2014</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BFD2933-A28C-4651-9A48-DA439F57321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E1931CC-6C72-490E-BB65-6B1BD20C054D}" type="datetimeFigureOut">
              <a:rPr lang="en-US"/>
              <a:pPr/>
              <a:t>4/21/2014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408A99-E2CB-4A47-B5A9-4DA9613B82C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7CFD273-2F06-4198-AB5B-6F9234205333}" type="datetimeFigureOut">
              <a:rPr lang="en-US"/>
              <a:pPr/>
              <a:t>4/21/2014</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2D580B-FC3E-420D-9232-D917E6B04B2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8DB7970-C059-44F4-9A09-2A6C815346F1}" type="datetimeFigureOut">
              <a:rPr lang="en-US"/>
              <a:pPr/>
              <a:t>4/21/2014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FEDC9F-BD49-4FC7-A47F-E6CC12C567E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DADBDC5-AD5E-4303-9595-1D9F33579516}" type="datetimeFigureOut">
              <a:rPr lang="en-US"/>
              <a:pPr/>
              <a:t>4/21/2014</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EE9FDB-B814-4BC2-8CF5-5249C13CB6B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0"/>
            <a:ext cx="9144000" cy="6856413"/>
            <a:chOff x="0" y="0"/>
            <a:chExt cx="5760" cy="4319"/>
          </a:xfrm>
        </p:grpSpPr>
        <p:sp>
          <p:nvSpPr>
            <p:cNvPr id="430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430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30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4301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30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4301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4301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430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301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430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4302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430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4302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430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430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430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4302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430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4302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430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430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430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4303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430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430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4303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430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4303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430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430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430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430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30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430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430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430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43047" name="Group 39"/>
            <p:cNvGrpSpPr>
              <a:grpSpLocks/>
            </p:cNvGrpSpPr>
            <p:nvPr userDrawn="1"/>
          </p:nvGrpSpPr>
          <p:grpSpPr bwMode="auto">
            <a:xfrm>
              <a:off x="0" y="1632"/>
              <a:ext cx="5758" cy="1858"/>
              <a:chOff x="0" y="1632"/>
              <a:chExt cx="5758" cy="1858"/>
            </a:xfrm>
          </p:grpSpPr>
          <p:sp>
            <p:nvSpPr>
              <p:cNvPr id="430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430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430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AEBDB581-5406-469A-BB78-C7D2BBB086E5}" type="datetimeFigureOut">
              <a:rPr lang="en-US"/>
              <a:pPr/>
              <a:t>4/21/2014</a:t>
            </a:fld>
            <a:endParaRPr lang="en-US"/>
          </a:p>
        </p:txBody>
      </p:sp>
      <p:sp>
        <p:nvSpPr>
          <p:cNvPr id="430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p>
        </p:txBody>
      </p:sp>
      <p:sp>
        <p:nvSpPr>
          <p:cNvPr id="430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46243E1-CC69-4BF4-A753-A068A147CDD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sec.wisc.edu/data/sst/latest_sst.gi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r>
              <a:rPr lang="en-US" sz="6000">
                <a:solidFill>
                  <a:srgbClr val="FFFF00"/>
                </a:solidFill>
              </a:rPr>
              <a:t>2014</a:t>
            </a:r>
            <a:br>
              <a:rPr lang="en-US" sz="6000">
                <a:solidFill>
                  <a:srgbClr val="FFFF00"/>
                </a:solidFill>
              </a:rPr>
            </a:br>
            <a:r>
              <a:rPr lang="en-US" sz="6000">
                <a:solidFill>
                  <a:srgbClr val="FFFF00"/>
                </a:solidFill>
              </a:rPr>
              <a:t>Fire Preparation Meeting</a:t>
            </a:r>
            <a:r>
              <a:rPr lang="en-US" sz="6000"/>
              <a:t> </a:t>
            </a:r>
          </a:p>
        </p:txBody>
      </p:sp>
      <p:sp>
        <p:nvSpPr>
          <p:cNvPr id="3" name="Content Placeholder 2"/>
          <p:cNvSpPr>
            <a:spLocks noGrp="1"/>
          </p:cNvSpPr>
          <p:nvPr>
            <p:ph idx="4294967295"/>
          </p:nvPr>
        </p:nvSpPr>
        <p:spPr>
          <a:xfrm>
            <a:off x="609600" y="1676400"/>
            <a:ext cx="8229600" cy="4525963"/>
          </a:xfrm>
        </p:spPr>
        <p:txBody>
          <a:bodyPr>
            <a:normAutofit/>
          </a:bodyPr>
          <a:lstStyle/>
          <a:p>
            <a:pPr algn="ctr"/>
            <a:endParaRPr lang="en-US">
              <a:solidFill>
                <a:srgbClr val="FFFF00"/>
              </a:solidFill>
            </a:endParaRPr>
          </a:p>
          <a:p>
            <a:pPr algn="ctr">
              <a:buFont typeface="Wingdings" pitchFamily="2" charset="2"/>
              <a:buNone/>
            </a:pPr>
            <a:endParaRPr lang="en-US">
              <a:solidFill>
                <a:srgbClr val="FFFF00"/>
              </a:solidFill>
            </a:endParaRPr>
          </a:p>
        </p:txBody>
      </p:sp>
      <p:pic>
        <p:nvPicPr>
          <p:cNvPr id="14339" name="Picture 5"/>
          <p:cNvPicPr>
            <a:picLocks noChangeAspect="1" noChangeArrowheads="1"/>
          </p:cNvPicPr>
          <p:nvPr/>
        </p:nvPicPr>
        <p:blipFill>
          <a:blip r:embed="rId2"/>
          <a:srcRect/>
          <a:stretch>
            <a:fillRect/>
          </a:stretch>
        </p:blipFill>
        <p:spPr bwMode="auto">
          <a:xfrm>
            <a:off x="533400" y="609600"/>
            <a:ext cx="8153400"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r>
              <a:rPr lang="en-US" sz="4000"/>
              <a:t/>
            </a:r>
            <a:br>
              <a:rPr lang="en-US" sz="4000"/>
            </a:br>
            <a:r>
              <a:rPr lang="en-US" sz="4000"/>
              <a:t> </a:t>
            </a:r>
            <a:br>
              <a:rPr lang="en-US" sz="4000"/>
            </a:br>
            <a:endParaRPr lang="en-US" sz="4000"/>
          </a:p>
        </p:txBody>
      </p:sp>
      <p:sp>
        <p:nvSpPr>
          <p:cNvPr id="23554" name="Content Placeholder 2"/>
          <p:cNvSpPr>
            <a:spLocks noGrp="1"/>
          </p:cNvSpPr>
          <p:nvPr>
            <p:ph idx="4294967295"/>
          </p:nvPr>
        </p:nvSpPr>
        <p:spPr>
          <a:xfrm>
            <a:off x="457200" y="1066800"/>
            <a:ext cx="8229600" cy="5064125"/>
          </a:xfrm>
        </p:spPr>
        <p:txBody>
          <a:bodyPr/>
          <a:lstStyle/>
          <a:p>
            <a:r>
              <a:rPr lang="en-US">
                <a:solidFill>
                  <a:srgbClr val="FFFF00"/>
                </a:solidFill>
              </a:rPr>
              <a:t>At this time, we anticipate that May will be near to a little above normal in temperatures, and near to below normal precipitation-wise. </a:t>
            </a:r>
          </a:p>
          <a:p>
            <a:endParaRPr lang="en-US">
              <a:solidFill>
                <a:srgbClr val="FFFF00"/>
              </a:solidFill>
            </a:endParaRPr>
          </a:p>
          <a:p>
            <a:r>
              <a:rPr lang="en-US">
                <a:solidFill>
                  <a:srgbClr val="FFFF00"/>
                </a:solidFill>
              </a:rPr>
              <a:t>June and July may be similar regarding temp anomalies. If they do end up below normal in precip, it doesn’t means as much as in the wetter parts of the year.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3810000" y="3124200"/>
            <a:ext cx="4572000" cy="3352800"/>
          </a:xfrm>
          <a:prstGeom prst="rect">
            <a:avLst/>
          </a:prstGeom>
          <a:noFill/>
          <a:ln w="9525">
            <a:noFill/>
            <a:miter lim="800000"/>
            <a:headEnd/>
            <a:tailEnd/>
          </a:ln>
        </p:spPr>
      </p:pic>
      <p:sp>
        <p:nvSpPr>
          <p:cNvPr id="24578" name="TextBox 1"/>
          <p:cNvSpPr txBox="1">
            <a:spLocks noChangeArrowheads="1"/>
          </p:cNvSpPr>
          <p:nvPr/>
        </p:nvSpPr>
        <p:spPr bwMode="auto">
          <a:xfrm>
            <a:off x="914400" y="457200"/>
            <a:ext cx="6705600" cy="2289175"/>
          </a:xfrm>
          <a:prstGeom prst="rect">
            <a:avLst/>
          </a:prstGeom>
          <a:noFill/>
          <a:ln w="9525">
            <a:noFill/>
            <a:miter lim="800000"/>
            <a:headEnd/>
            <a:tailEnd/>
          </a:ln>
        </p:spPr>
        <p:txBody>
          <a:bodyPr>
            <a:spAutoFit/>
          </a:bodyPr>
          <a:lstStyle/>
          <a:p>
            <a:r>
              <a:rPr lang="en-US" sz="3600">
                <a:solidFill>
                  <a:srgbClr val="FFFF00"/>
                </a:solidFill>
                <a:latin typeface="Calibri" pitchFamily="34" charset="0"/>
              </a:rPr>
              <a:t>North to NE foehn winds in the Sacramento drainage are often a late May-June factor, and we see no reason 2014 will be different</a:t>
            </a:r>
            <a:r>
              <a:rPr lang="en-US" sz="3600">
                <a:latin typeface="Calibri" pitchFamily="34"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p:txBody>
          <a:bodyPr/>
          <a:lstStyle/>
          <a:p>
            <a:endParaRPr lang="en-US"/>
          </a:p>
        </p:txBody>
      </p:sp>
      <p:sp>
        <p:nvSpPr>
          <p:cNvPr id="25602" name="Content Placeholder 2"/>
          <p:cNvSpPr>
            <a:spLocks noGrp="1"/>
          </p:cNvSpPr>
          <p:nvPr>
            <p:ph idx="4294967295"/>
          </p:nvPr>
        </p:nvSpPr>
        <p:spPr/>
        <p:txBody>
          <a:bodyPr/>
          <a:lstStyle/>
          <a:p>
            <a:r>
              <a:rPr lang="en-US" sz="4000">
                <a:solidFill>
                  <a:srgbClr val="FFFF00"/>
                </a:solidFill>
              </a:rPr>
              <a:t>Above Normal Large Fire Potential for North Ops is expected to grow in Area coverage over time, as we progress from spring into summer.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5486400" y="2209800"/>
            <a:ext cx="3352800" cy="2236788"/>
          </a:xfrm>
          <a:prstGeom prst="rect">
            <a:avLst/>
          </a:prstGeom>
          <a:noFill/>
          <a:ln w="9525">
            <a:noFill/>
            <a:miter lim="800000"/>
            <a:headEnd/>
            <a:tailEnd/>
          </a:ln>
        </p:spPr>
      </p:pic>
      <p:sp>
        <p:nvSpPr>
          <p:cNvPr id="26626" name="Rectangle 1"/>
          <p:cNvSpPr>
            <a:spLocks noChangeArrowheads="1"/>
          </p:cNvSpPr>
          <p:nvPr/>
        </p:nvSpPr>
        <p:spPr bwMode="auto">
          <a:xfrm>
            <a:off x="152400" y="228600"/>
            <a:ext cx="8382000" cy="1917700"/>
          </a:xfrm>
          <a:prstGeom prst="rect">
            <a:avLst/>
          </a:prstGeom>
          <a:noFill/>
          <a:ln w="9525">
            <a:noFill/>
            <a:miter lim="800000"/>
            <a:headEnd/>
            <a:tailEnd/>
          </a:ln>
        </p:spPr>
        <p:txBody>
          <a:bodyPr>
            <a:spAutoFit/>
          </a:bodyPr>
          <a:lstStyle/>
          <a:p>
            <a:endParaRPr lang="en-US" sz="2400">
              <a:latin typeface="Calibri" pitchFamily="34" charset="0"/>
            </a:endParaRPr>
          </a:p>
          <a:p>
            <a:r>
              <a:rPr lang="en-US" sz="2400">
                <a:solidFill>
                  <a:srgbClr val="FFFF00"/>
                </a:solidFill>
                <a:latin typeface="Calibri" pitchFamily="34" charset="0"/>
              </a:rPr>
              <a:t>While the lower-elevation grass fire season may not be exceptional, the above discussion on the much-below-normal snowpack is supportive of the NOPS timber fire season having an earlier than average onset, perhaps by 3-6 weeks</a:t>
            </a:r>
            <a:r>
              <a:rPr lang="en-US">
                <a:solidFill>
                  <a:srgbClr val="FFFF00"/>
                </a:solidFill>
                <a:latin typeface="Calibri" pitchFamily="34" charset="0"/>
              </a:rPr>
              <a:t>. </a:t>
            </a:r>
          </a:p>
        </p:txBody>
      </p:sp>
      <p:pic>
        <p:nvPicPr>
          <p:cNvPr id="26627" name="Picture 3"/>
          <p:cNvPicPr>
            <a:picLocks noChangeAspect="1" noChangeArrowheads="1"/>
          </p:cNvPicPr>
          <p:nvPr/>
        </p:nvPicPr>
        <p:blipFill>
          <a:blip r:embed="rId3"/>
          <a:srcRect/>
          <a:stretch>
            <a:fillRect/>
          </a:stretch>
        </p:blipFill>
        <p:spPr bwMode="auto">
          <a:xfrm>
            <a:off x="6019800" y="5181600"/>
            <a:ext cx="2362200" cy="1312863"/>
          </a:xfrm>
          <a:prstGeom prst="rect">
            <a:avLst/>
          </a:prstGeom>
          <a:noFill/>
          <a:ln w="9525">
            <a:noFill/>
            <a:miter lim="800000"/>
            <a:headEnd/>
            <a:tailEnd/>
          </a:ln>
        </p:spPr>
      </p:pic>
      <p:pic>
        <p:nvPicPr>
          <p:cNvPr id="26631" name="Picture 7" descr="Timber_Fire_3_jpg"/>
          <p:cNvPicPr>
            <a:picLocks noChangeAspect="1" noChangeArrowheads="1"/>
          </p:cNvPicPr>
          <p:nvPr/>
        </p:nvPicPr>
        <p:blipFill>
          <a:blip r:embed="rId4"/>
          <a:srcRect/>
          <a:stretch>
            <a:fillRect/>
          </a:stretch>
        </p:blipFill>
        <p:spPr bwMode="auto">
          <a:xfrm>
            <a:off x="0" y="2514600"/>
            <a:ext cx="5257800" cy="34702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81000" y="2967038"/>
            <a:ext cx="8153400" cy="3692525"/>
          </a:xfrm>
          <a:prstGeom prst="rect">
            <a:avLst/>
          </a:prstGeom>
          <a:noFill/>
          <a:ln w="9525">
            <a:noFill/>
            <a:miter lim="800000"/>
            <a:headEnd/>
            <a:tailEnd/>
          </a:ln>
        </p:spPr>
        <p:txBody>
          <a:bodyPr>
            <a:spAutoFit/>
          </a:bodyPr>
          <a:lstStyle/>
          <a:p>
            <a:endParaRPr lang="en-US" sz="2800">
              <a:latin typeface="Calibri" pitchFamily="34" charset="0"/>
            </a:endParaRPr>
          </a:p>
          <a:p>
            <a:endParaRPr lang="en-US" sz="2800">
              <a:latin typeface="Calibri" pitchFamily="34" charset="0"/>
            </a:endParaRPr>
          </a:p>
          <a:p>
            <a:endParaRPr lang="en-US" sz="3600">
              <a:solidFill>
                <a:srgbClr val="FFFF00"/>
              </a:solidFill>
              <a:latin typeface="Calibri" pitchFamily="34" charset="0"/>
            </a:endParaRPr>
          </a:p>
          <a:p>
            <a:endParaRPr lang="en-US" sz="3600">
              <a:solidFill>
                <a:srgbClr val="FFFF00"/>
              </a:solidFill>
              <a:latin typeface="Calibri" pitchFamily="34" charset="0"/>
            </a:endParaRPr>
          </a:p>
          <a:p>
            <a:r>
              <a:rPr lang="en-US" sz="3600">
                <a:solidFill>
                  <a:srgbClr val="FFFF00"/>
                </a:solidFill>
                <a:latin typeface="Calibri" pitchFamily="34" charset="0"/>
              </a:rPr>
              <a:t>Regarding weather/climate for this May –July, any early signs of a coming El Nino will probably not yet be a NOPS factor</a:t>
            </a:r>
          </a:p>
        </p:txBody>
      </p:sp>
      <p:pic>
        <p:nvPicPr>
          <p:cNvPr id="27651" name="Picture 3" descr="animated gif of sst and dyn ht">
            <a:hlinkClick r:id="rId2"/>
          </p:cNvPr>
          <p:cNvPicPr>
            <a:picLocks noChangeAspect="1" noChangeArrowheads="1"/>
          </p:cNvPicPr>
          <p:nvPr/>
        </p:nvPicPr>
        <p:blipFill>
          <a:blip r:embed="rId3"/>
          <a:srcRect/>
          <a:stretch>
            <a:fillRect/>
          </a:stretch>
        </p:blipFill>
        <p:spPr bwMode="auto">
          <a:xfrm>
            <a:off x="762000" y="354013"/>
            <a:ext cx="7620000" cy="39782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4294967295"/>
          </p:nvPr>
        </p:nvSpPr>
        <p:spPr>
          <a:xfrm>
            <a:off x="533400" y="381000"/>
            <a:ext cx="8229600" cy="4525963"/>
          </a:xfrm>
        </p:spPr>
        <p:txBody>
          <a:bodyPr/>
          <a:lstStyle/>
          <a:p>
            <a:r>
              <a:rPr lang="en-US" sz="2800">
                <a:solidFill>
                  <a:srgbClr val="FFFF00"/>
                </a:solidFill>
              </a:rPr>
              <a:t>As always dry lightning will be a ‘wild card’. It can make any season suddenly busier, and especially so during drought years.</a:t>
            </a:r>
            <a:endParaRPr lang="en-US">
              <a:solidFill>
                <a:srgbClr val="FFFF00"/>
              </a:solidFill>
            </a:endParaRPr>
          </a:p>
          <a:p>
            <a:endParaRPr lang="en-US">
              <a:solidFill>
                <a:srgbClr val="FFFF00"/>
              </a:solidFill>
            </a:endParaRPr>
          </a:p>
        </p:txBody>
      </p:sp>
      <p:pic>
        <p:nvPicPr>
          <p:cNvPr id="28674" name="Picture 3"/>
          <p:cNvPicPr>
            <a:picLocks noChangeAspect="1" noChangeArrowheads="1"/>
          </p:cNvPicPr>
          <p:nvPr/>
        </p:nvPicPr>
        <p:blipFill>
          <a:blip r:embed="rId2"/>
          <a:srcRect/>
          <a:stretch>
            <a:fillRect/>
          </a:stretch>
        </p:blipFill>
        <p:spPr bwMode="auto">
          <a:xfrm>
            <a:off x="1371600" y="2209800"/>
            <a:ext cx="5462588" cy="363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609600" y="762000"/>
            <a:ext cx="4094163" cy="2514600"/>
          </a:xfrm>
          <a:prstGeom prst="rect">
            <a:avLst/>
          </a:prstGeom>
          <a:noFill/>
          <a:ln w="9525">
            <a:noFill/>
            <a:miter lim="800000"/>
            <a:headEnd/>
            <a:tailEnd/>
          </a:ln>
        </p:spPr>
      </p:pic>
      <p:pic>
        <p:nvPicPr>
          <p:cNvPr id="32770" name="Picture 3"/>
          <p:cNvPicPr>
            <a:picLocks noChangeAspect="1" noChangeArrowheads="1"/>
          </p:cNvPicPr>
          <p:nvPr/>
        </p:nvPicPr>
        <p:blipFill>
          <a:blip r:embed="rId3"/>
          <a:srcRect/>
          <a:stretch>
            <a:fillRect/>
          </a:stretch>
        </p:blipFill>
        <p:spPr bwMode="auto">
          <a:xfrm>
            <a:off x="5410200" y="1600200"/>
            <a:ext cx="3516313" cy="3810000"/>
          </a:xfrm>
          <a:prstGeom prst="rect">
            <a:avLst/>
          </a:prstGeom>
          <a:noFill/>
          <a:ln w="9525">
            <a:noFill/>
            <a:miter lim="800000"/>
            <a:headEnd/>
            <a:tailEnd/>
          </a:ln>
        </p:spPr>
      </p:pic>
      <p:sp>
        <p:nvSpPr>
          <p:cNvPr id="32771" name="TextBox 1"/>
          <p:cNvSpPr txBox="1">
            <a:spLocks noChangeArrowheads="1"/>
          </p:cNvSpPr>
          <p:nvPr/>
        </p:nvSpPr>
        <p:spPr bwMode="auto">
          <a:xfrm>
            <a:off x="609600" y="3733800"/>
            <a:ext cx="3886200" cy="2563813"/>
          </a:xfrm>
          <a:prstGeom prst="rect">
            <a:avLst/>
          </a:prstGeom>
          <a:noFill/>
          <a:ln w="9525">
            <a:noFill/>
            <a:miter lim="800000"/>
            <a:headEnd/>
            <a:tailEnd/>
          </a:ln>
        </p:spPr>
        <p:txBody>
          <a:bodyPr>
            <a:spAutoFit/>
          </a:bodyPr>
          <a:lstStyle/>
          <a:p>
            <a:r>
              <a:rPr lang="en-US">
                <a:solidFill>
                  <a:srgbClr val="FFFF00"/>
                </a:solidFill>
                <a:latin typeface="Calibri" pitchFamily="34" charset="0"/>
              </a:rPr>
              <a:t>In consideration of the worsening water supply outlook for Santa Clara County, the Santa Clara Valley Water District Board of Directors unanimously passed a resolution February 25, 2014 calling for mandatory measures to reach a water use reduction target equal to 20 percent of 2013 water use, through Dec. 31, 2014</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noChangeArrowheads="1"/>
          </p:cNvPicPr>
          <p:nvPr/>
        </p:nvPicPr>
        <p:blipFill>
          <a:blip r:embed="rId2"/>
          <a:srcRect/>
          <a:stretch>
            <a:fillRect/>
          </a:stretch>
        </p:blipFill>
        <p:spPr bwMode="auto">
          <a:xfrm>
            <a:off x="3962400" y="3276600"/>
            <a:ext cx="4133850" cy="2751138"/>
          </a:xfrm>
          <a:prstGeom prst="rect">
            <a:avLst/>
          </a:prstGeom>
          <a:noFill/>
          <a:ln w="9525">
            <a:noFill/>
            <a:miter lim="800000"/>
            <a:headEnd/>
            <a:tailEnd/>
          </a:ln>
        </p:spPr>
      </p:pic>
      <p:sp>
        <p:nvSpPr>
          <p:cNvPr id="33794" name="TextBox 3"/>
          <p:cNvSpPr txBox="1">
            <a:spLocks noChangeArrowheads="1"/>
          </p:cNvSpPr>
          <p:nvPr/>
        </p:nvSpPr>
        <p:spPr bwMode="auto">
          <a:xfrm>
            <a:off x="4724400" y="6248400"/>
            <a:ext cx="2819400" cy="366713"/>
          </a:xfrm>
          <a:prstGeom prst="rect">
            <a:avLst/>
          </a:prstGeom>
          <a:noFill/>
          <a:ln w="9525">
            <a:noFill/>
            <a:miter lim="800000"/>
            <a:headEnd/>
            <a:tailEnd/>
          </a:ln>
        </p:spPr>
        <p:txBody>
          <a:bodyPr>
            <a:spAutoFit/>
          </a:bodyPr>
          <a:lstStyle/>
          <a:p>
            <a:r>
              <a:rPr lang="en-US">
                <a:solidFill>
                  <a:srgbClr val="FFFF00"/>
                </a:solidFill>
                <a:latin typeface="Calibri" pitchFamily="34" charset="0"/>
              </a:rPr>
              <a:t>Folsom Lake-2014</a:t>
            </a:r>
          </a:p>
        </p:txBody>
      </p:sp>
      <p:pic>
        <p:nvPicPr>
          <p:cNvPr id="33795" name="Picture 4"/>
          <p:cNvPicPr>
            <a:picLocks noChangeAspect="1" noChangeArrowheads="1"/>
          </p:cNvPicPr>
          <p:nvPr/>
        </p:nvPicPr>
        <p:blipFill>
          <a:blip r:embed="rId3"/>
          <a:srcRect/>
          <a:stretch>
            <a:fillRect/>
          </a:stretch>
        </p:blipFill>
        <p:spPr bwMode="auto">
          <a:xfrm>
            <a:off x="457200" y="304800"/>
            <a:ext cx="3892550" cy="2593975"/>
          </a:xfrm>
          <a:prstGeom prst="rect">
            <a:avLst/>
          </a:prstGeom>
          <a:noFill/>
          <a:ln w="9525">
            <a:noFill/>
            <a:miter lim="800000"/>
            <a:headEnd/>
            <a:tailEnd/>
          </a:ln>
        </p:spPr>
      </p:pic>
      <p:sp>
        <p:nvSpPr>
          <p:cNvPr id="33796" name="TextBox 4"/>
          <p:cNvSpPr txBox="1">
            <a:spLocks noChangeArrowheads="1"/>
          </p:cNvSpPr>
          <p:nvPr/>
        </p:nvSpPr>
        <p:spPr bwMode="auto">
          <a:xfrm>
            <a:off x="304800" y="2565400"/>
            <a:ext cx="2819400" cy="1190625"/>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Boat oar at bottom of Almaden Reservoir-2014</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a:stretch>
            <a:fillRect/>
          </a:stretch>
        </p:blipFill>
        <p:spPr bwMode="auto">
          <a:xfrm>
            <a:off x="1014413" y="1314450"/>
            <a:ext cx="7115175" cy="4229100"/>
          </a:xfrm>
          <a:prstGeom prst="rect">
            <a:avLst/>
          </a:prstGeom>
          <a:noFill/>
          <a:ln w="9525">
            <a:noFill/>
            <a:miter lim="800000"/>
            <a:headEnd/>
            <a:tailEnd/>
          </a:ln>
        </p:spPr>
      </p:pic>
      <p:sp>
        <p:nvSpPr>
          <p:cNvPr id="34818" name="TextBox 1"/>
          <p:cNvSpPr txBox="1">
            <a:spLocks noChangeArrowheads="1"/>
          </p:cNvSpPr>
          <p:nvPr/>
        </p:nvSpPr>
        <p:spPr bwMode="auto">
          <a:xfrm>
            <a:off x="1905000" y="5867400"/>
            <a:ext cx="4800600" cy="366713"/>
          </a:xfrm>
          <a:prstGeom prst="rect">
            <a:avLst/>
          </a:prstGeom>
          <a:noFill/>
          <a:ln w="9525">
            <a:noFill/>
            <a:miter lim="800000"/>
            <a:headEnd/>
            <a:tailEnd/>
          </a:ln>
        </p:spPr>
        <p:txBody>
          <a:bodyPr>
            <a:spAutoFit/>
          </a:bodyPr>
          <a:lstStyle/>
          <a:p>
            <a:r>
              <a:rPr lang="en-US">
                <a:solidFill>
                  <a:srgbClr val="FFFF00"/>
                </a:solidFill>
                <a:latin typeface="Calibri" pitchFamily="34" charset="0"/>
              </a:rPr>
              <a:t>Almaden Reservoir- January 2014</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idx="4294967295"/>
          </p:nvPr>
        </p:nvSpPr>
        <p:spPr>
          <a:xfrm>
            <a:off x="685800" y="2130425"/>
            <a:ext cx="7772400" cy="1470025"/>
          </a:xfrm>
        </p:spPr>
        <p:txBody>
          <a:bodyPr/>
          <a:lstStyle/>
          <a:p>
            <a:endParaRPr lang="en-US" sz="4800"/>
          </a:p>
        </p:txBody>
      </p:sp>
      <p:sp>
        <p:nvSpPr>
          <p:cNvPr id="3" name="Subtitle 2"/>
          <p:cNvSpPr>
            <a:spLocks noGrp="1"/>
          </p:cNvSpPr>
          <p:nvPr>
            <p:ph type="subTitle" idx="4294967295"/>
          </p:nvPr>
        </p:nvSpPr>
        <p:spPr>
          <a:xfrm>
            <a:off x="1371600" y="3889375"/>
            <a:ext cx="6400800" cy="1754188"/>
          </a:xfrm>
        </p:spPr>
        <p:txBody>
          <a:bodyPr>
            <a:normAutofit/>
          </a:bodyPr>
          <a:lstStyle/>
          <a:p>
            <a:pPr marL="0" indent="0" algn="ctr">
              <a:buFont typeface="Wingdings" pitchFamily="2" charset="2"/>
              <a:buNone/>
            </a:pPr>
            <a:endParaRPr lang="en-US" sz="3600">
              <a:solidFill>
                <a:srgbClr val="898989"/>
              </a:solidFill>
            </a:endParaRPr>
          </a:p>
        </p:txBody>
      </p:sp>
      <p:pic>
        <p:nvPicPr>
          <p:cNvPr id="29699" name="Picture 2"/>
          <p:cNvPicPr>
            <a:picLocks noChangeAspect="1" noChangeArrowheads="1"/>
          </p:cNvPicPr>
          <p:nvPr/>
        </p:nvPicPr>
        <p:blipFill>
          <a:blip r:embed="rId2"/>
          <a:srcRect/>
          <a:stretch>
            <a:fillRect/>
          </a:stretch>
        </p:blipFill>
        <p:spPr bwMode="auto">
          <a:xfrm>
            <a:off x="381000" y="273050"/>
            <a:ext cx="818515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897063"/>
            <a:ext cx="8577263" cy="2347912"/>
          </a:xfrm>
          <a:prstGeom prst="rect">
            <a:avLst/>
          </a:prstGeom>
          <a:noFill/>
        </p:spPr>
        <p:txBody>
          <a:bodyPr>
            <a:spAutoFit/>
          </a:bodyPr>
          <a:lstStyle/>
          <a:p>
            <a:pPr algn="ctr"/>
            <a:r>
              <a:rPr lang="en-US" sz="4000">
                <a:solidFill>
                  <a:srgbClr val="FFFF00"/>
                </a:solidFill>
                <a:latin typeface="Calibri" pitchFamily="34" charset="0"/>
              </a:rPr>
              <a:t>Battalion Chief Mike Mathiesen</a:t>
            </a:r>
          </a:p>
          <a:p>
            <a:pPr algn="ctr"/>
            <a:r>
              <a:rPr lang="en-US" sz="2400">
                <a:solidFill>
                  <a:srgbClr val="FFFF00"/>
                </a:solidFill>
                <a:latin typeface="Calibri" pitchFamily="34" charset="0"/>
              </a:rPr>
              <a:t>Unit Safety Officer/VMP Program/Alma Helitack</a:t>
            </a:r>
          </a:p>
          <a:p>
            <a:pPr algn="ctr"/>
            <a:endParaRPr lang="en-US" sz="2800">
              <a:solidFill>
                <a:srgbClr val="FFFF00"/>
              </a:solidFill>
              <a:latin typeface="Calibri" pitchFamily="34" charset="0"/>
            </a:endParaRPr>
          </a:p>
          <a:p>
            <a:pPr algn="ctr"/>
            <a:r>
              <a:rPr lang="en-US" sz="2800">
                <a:solidFill>
                  <a:srgbClr val="FFFF00"/>
                </a:solidFill>
                <a:latin typeface="Calibri" pitchFamily="34" charset="0"/>
              </a:rPr>
              <a:t>Mike.Mathiesen@fire.ca.gov</a:t>
            </a:r>
          </a:p>
          <a:p>
            <a:pPr algn="ctr"/>
            <a:r>
              <a:rPr lang="en-US" sz="2800">
                <a:solidFill>
                  <a:srgbClr val="FFFF00"/>
                </a:solidFill>
                <a:latin typeface="Calibri" pitchFamily="34" charset="0"/>
              </a:rPr>
              <a:t>(408) 472-1613 cell</a:t>
            </a:r>
          </a:p>
        </p:txBody>
      </p:sp>
      <p:pic>
        <p:nvPicPr>
          <p:cNvPr id="15362" name="Picture 3"/>
          <p:cNvPicPr>
            <a:picLocks noChangeAspect="1" noChangeArrowheads="1"/>
          </p:cNvPicPr>
          <p:nvPr/>
        </p:nvPicPr>
        <p:blipFill>
          <a:blip r:embed="rId2"/>
          <a:srcRect/>
          <a:stretch>
            <a:fillRect/>
          </a:stretch>
        </p:blipFill>
        <p:spPr bwMode="auto">
          <a:xfrm>
            <a:off x="3886200" y="228600"/>
            <a:ext cx="1295400" cy="1674813"/>
          </a:xfrm>
          <a:prstGeom prst="rect">
            <a:avLst/>
          </a:prstGeom>
          <a:noFill/>
          <a:ln w="9525">
            <a:noFill/>
            <a:miter lim="800000"/>
            <a:headEnd/>
            <a:tailEnd/>
          </a:ln>
        </p:spPr>
      </p:pic>
      <p:pic>
        <p:nvPicPr>
          <p:cNvPr id="15363" name="Picture 4"/>
          <p:cNvPicPr>
            <a:picLocks noChangeAspect="1" noChangeArrowheads="1"/>
          </p:cNvPicPr>
          <p:nvPr/>
        </p:nvPicPr>
        <p:blipFill>
          <a:blip r:embed="rId3"/>
          <a:srcRect/>
          <a:stretch>
            <a:fillRect/>
          </a:stretch>
        </p:blipFill>
        <p:spPr bwMode="auto">
          <a:xfrm>
            <a:off x="0" y="4278313"/>
            <a:ext cx="9144000" cy="2579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endParaRPr lang="en-US"/>
          </a:p>
        </p:txBody>
      </p:sp>
      <p:sp>
        <p:nvSpPr>
          <p:cNvPr id="30722" name="Content Placeholder 2"/>
          <p:cNvSpPr>
            <a:spLocks noGrp="1"/>
          </p:cNvSpPr>
          <p:nvPr>
            <p:ph idx="4294967295"/>
          </p:nvPr>
        </p:nvSpPr>
        <p:spPr/>
        <p:txBody>
          <a:bodyPr/>
          <a:lstStyle/>
          <a:p>
            <a:endParaRPr lang="en-US"/>
          </a:p>
        </p:txBody>
      </p:sp>
      <p:pic>
        <p:nvPicPr>
          <p:cNvPr id="30723" name="Picture 2"/>
          <p:cNvPicPr>
            <a:picLocks noChangeAspect="1" noChangeArrowheads="1"/>
          </p:cNvPicPr>
          <p:nvPr/>
        </p:nvPicPr>
        <p:blipFill>
          <a:blip r:embed="rId2"/>
          <a:srcRect/>
          <a:stretch>
            <a:fillRect/>
          </a:stretch>
        </p:blipFill>
        <p:spPr bwMode="auto">
          <a:xfrm>
            <a:off x="1219200" y="304800"/>
            <a:ext cx="6551613"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690563" y="538163"/>
            <a:ext cx="7762875" cy="578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p>
        </p:txBody>
      </p:sp>
      <p:sp>
        <p:nvSpPr>
          <p:cNvPr id="49155" name="Rectangle 3"/>
          <p:cNvSpPr>
            <a:spLocks noGrp="1" noChangeArrowheads="1"/>
          </p:cNvSpPr>
          <p:nvPr>
            <p:ph type="body" idx="1"/>
          </p:nvPr>
        </p:nvSpPr>
        <p:spPr/>
        <p:txBody>
          <a:bodyPr/>
          <a:lstStyle/>
          <a:p>
            <a:endParaRPr lang="en-US"/>
          </a:p>
        </p:txBody>
      </p:sp>
      <p:pic>
        <p:nvPicPr>
          <p:cNvPr id="49157" name="Picture 5" descr="fm_100"/>
          <p:cNvPicPr>
            <a:picLocks noChangeAspect="1" noChangeArrowheads="1"/>
          </p:cNvPicPr>
          <p:nvPr/>
        </p:nvPicPr>
        <p:blipFill>
          <a:blip r:embed="rId2"/>
          <a:srcRect/>
          <a:stretch>
            <a:fillRect/>
          </a:stretch>
        </p:blipFill>
        <p:spPr bwMode="auto">
          <a:xfrm>
            <a:off x="762000" y="381000"/>
            <a:ext cx="7762875" cy="57816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514350" y="2535238"/>
            <a:ext cx="7562850" cy="3662362"/>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Recent wetting rains received in March did little to change the dire water situation and fuel moisture levels in our vegetation this spring.  Many fuel types stayed in critical levels, meaning fire would readily carry throughout the stand,  until just recently. </a:t>
            </a:r>
          </a:p>
        </p:txBody>
      </p:sp>
      <p:pic>
        <p:nvPicPr>
          <p:cNvPr id="35842" name="Picture 3"/>
          <p:cNvPicPr>
            <a:picLocks noChangeAspect="1" noChangeArrowheads="1"/>
          </p:cNvPicPr>
          <p:nvPr/>
        </p:nvPicPr>
        <p:blipFill>
          <a:blip r:embed="rId2"/>
          <a:srcRect/>
          <a:stretch>
            <a:fillRect/>
          </a:stretch>
        </p:blipFill>
        <p:spPr bwMode="auto">
          <a:xfrm>
            <a:off x="457200" y="228600"/>
            <a:ext cx="8077200" cy="4681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srcRect/>
          <a:stretch>
            <a:fillRect/>
          </a:stretch>
        </p:blipFill>
        <p:spPr bwMode="auto">
          <a:xfrm>
            <a:off x="762000" y="381000"/>
            <a:ext cx="6299200" cy="4724400"/>
          </a:xfrm>
          <a:prstGeom prst="rect">
            <a:avLst/>
          </a:prstGeom>
          <a:noFill/>
          <a:ln w="9525">
            <a:noFill/>
            <a:miter lim="800000"/>
            <a:headEnd/>
            <a:tailEnd/>
          </a:ln>
        </p:spPr>
      </p:pic>
      <p:sp>
        <p:nvSpPr>
          <p:cNvPr id="36866" name="TextBox 2"/>
          <p:cNvSpPr txBox="1">
            <a:spLocks noChangeArrowheads="1"/>
          </p:cNvSpPr>
          <p:nvPr/>
        </p:nvSpPr>
        <p:spPr bwMode="auto">
          <a:xfrm>
            <a:off x="1447800" y="5334000"/>
            <a:ext cx="5613400" cy="915988"/>
          </a:xfrm>
          <a:prstGeom prst="rect">
            <a:avLst/>
          </a:prstGeom>
          <a:noFill/>
          <a:ln w="9525">
            <a:noFill/>
            <a:miter lim="800000"/>
            <a:headEnd/>
            <a:tailEnd/>
          </a:ln>
        </p:spPr>
        <p:txBody>
          <a:bodyPr>
            <a:spAutoFit/>
          </a:bodyPr>
          <a:lstStyle/>
          <a:p>
            <a:r>
              <a:rPr lang="en-US">
                <a:solidFill>
                  <a:srgbClr val="FFFF00"/>
                </a:solidFill>
                <a:latin typeface="Calibri" pitchFamily="34" charset="0"/>
              </a:rPr>
              <a:t>Areas covered- Las Trampas, La Honda, Pulgas, Oakland North, Corralitos</a:t>
            </a:r>
          </a:p>
          <a:p>
            <a:r>
              <a:rPr lang="en-US">
                <a:solidFill>
                  <a:srgbClr val="FFFF00"/>
                </a:solidFill>
                <a:latin typeface="Calibri" pitchFamily="34" charset="0"/>
              </a:rPr>
              <a:t>Fuel Model- Short Needle/Heavy Dead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a:p>
        </p:txBody>
      </p:sp>
      <p:sp>
        <p:nvSpPr>
          <p:cNvPr id="46083" name="Rectangle 3"/>
          <p:cNvSpPr>
            <a:spLocks noGrp="1" noChangeArrowheads="1"/>
          </p:cNvSpPr>
          <p:nvPr>
            <p:ph type="body" idx="1"/>
          </p:nvPr>
        </p:nvSpPr>
        <p:spPr/>
        <p:txBody>
          <a:bodyPr/>
          <a:lstStyle/>
          <a:p>
            <a:endParaRPr lang="en-US"/>
          </a:p>
        </p:txBody>
      </p:sp>
      <p:pic>
        <p:nvPicPr>
          <p:cNvPr id="46085" name="Picture 5" descr="Fuel Moisture Graph"/>
          <p:cNvPicPr>
            <a:picLocks noChangeAspect="1" noChangeArrowheads="1"/>
          </p:cNvPicPr>
          <p:nvPr/>
        </p:nvPicPr>
        <p:blipFill>
          <a:blip r:embed="rId2"/>
          <a:srcRect/>
          <a:stretch>
            <a:fillRect/>
          </a:stretch>
        </p:blipFill>
        <p:spPr bwMode="auto">
          <a:xfrm>
            <a:off x="152400" y="1485900"/>
            <a:ext cx="8991600" cy="44958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a:p>
        </p:txBody>
      </p:sp>
      <p:sp>
        <p:nvSpPr>
          <p:cNvPr id="48131" name="Rectangle 3"/>
          <p:cNvSpPr>
            <a:spLocks noGrp="1" noChangeArrowheads="1"/>
          </p:cNvSpPr>
          <p:nvPr>
            <p:ph type="body" idx="1"/>
          </p:nvPr>
        </p:nvSpPr>
        <p:spPr/>
        <p:txBody>
          <a:bodyPr/>
          <a:lstStyle/>
          <a:p>
            <a:endParaRPr lang="en-US"/>
          </a:p>
        </p:txBody>
      </p:sp>
      <p:pic>
        <p:nvPicPr>
          <p:cNvPr id="48133" name="Picture 5" descr="Fuel Moisture Graph"/>
          <p:cNvPicPr>
            <a:picLocks noChangeAspect="1" noChangeArrowheads="1"/>
          </p:cNvPicPr>
          <p:nvPr/>
        </p:nvPicPr>
        <p:blipFill>
          <a:blip r:embed="rId2"/>
          <a:srcRect/>
          <a:stretch>
            <a:fillRect/>
          </a:stretch>
        </p:blipFill>
        <p:spPr bwMode="auto">
          <a:xfrm>
            <a:off x="381000" y="1600200"/>
            <a:ext cx="8420100" cy="42100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a:p>
        </p:txBody>
      </p:sp>
      <p:sp>
        <p:nvSpPr>
          <p:cNvPr id="47107" name="Rectangle 3"/>
          <p:cNvSpPr>
            <a:spLocks noGrp="1" noChangeArrowheads="1"/>
          </p:cNvSpPr>
          <p:nvPr>
            <p:ph type="body" idx="1"/>
          </p:nvPr>
        </p:nvSpPr>
        <p:spPr/>
        <p:txBody>
          <a:bodyPr/>
          <a:lstStyle/>
          <a:p>
            <a:endParaRPr lang="en-US"/>
          </a:p>
        </p:txBody>
      </p:sp>
      <p:pic>
        <p:nvPicPr>
          <p:cNvPr id="47109" name="Picture 5" descr="Fuel Moisture Graph"/>
          <p:cNvPicPr>
            <a:picLocks noChangeAspect="1" noChangeArrowheads="1"/>
          </p:cNvPicPr>
          <p:nvPr/>
        </p:nvPicPr>
        <p:blipFill>
          <a:blip r:embed="rId2"/>
          <a:srcRect/>
          <a:stretch>
            <a:fillRect/>
          </a:stretch>
        </p:blipFill>
        <p:spPr bwMode="auto">
          <a:xfrm>
            <a:off x="114300" y="1295400"/>
            <a:ext cx="9029700" cy="451485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81000" y="838200"/>
            <a:ext cx="8001000" cy="5035550"/>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With Spring now here, the daylight hours and burn windows are increasing as fuel conditions worsen statewide.  There is considerable drought stress in many species –Chemise, Conifers, Manzanita and Eucalyptus are showing signs of stress.</a:t>
            </a:r>
          </a:p>
        </p:txBody>
      </p:sp>
      <p:pic>
        <p:nvPicPr>
          <p:cNvPr id="37890" name="Picture 2"/>
          <p:cNvPicPr>
            <a:picLocks noChangeAspect="1" noChangeArrowheads="1"/>
          </p:cNvPicPr>
          <p:nvPr/>
        </p:nvPicPr>
        <p:blipFill>
          <a:blip r:embed="rId2"/>
          <a:srcRect/>
          <a:stretch>
            <a:fillRect/>
          </a:stretch>
        </p:blipFill>
        <p:spPr bwMode="auto">
          <a:xfrm>
            <a:off x="1284288" y="569913"/>
            <a:ext cx="5981700" cy="398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905000" y="4267200"/>
            <a:ext cx="6477000" cy="2014538"/>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The hard freeze our area encountered in early December is very evident especially in Eucalyptus groves where large amounts of dead tree limbs in otherwise healthy trees add an explosive element to an already dangerous tree. </a:t>
            </a:r>
          </a:p>
        </p:txBody>
      </p:sp>
      <p:pic>
        <p:nvPicPr>
          <p:cNvPr id="38914" name="Picture 2"/>
          <p:cNvPicPr>
            <a:picLocks noChangeAspect="1" noChangeArrowheads="1"/>
          </p:cNvPicPr>
          <p:nvPr/>
        </p:nvPicPr>
        <p:blipFill>
          <a:blip r:embed="rId2"/>
          <a:srcRect/>
          <a:stretch>
            <a:fillRect/>
          </a:stretch>
        </p:blipFill>
        <p:spPr bwMode="auto">
          <a:xfrm>
            <a:off x="609600" y="150813"/>
            <a:ext cx="6091238" cy="457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a:srcRect/>
          <a:stretch>
            <a:fillRect/>
          </a:stretch>
        </p:blipFill>
        <p:spPr bwMode="auto">
          <a:xfrm>
            <a:off x="838200" y="685800"/>
            <a:ext cx="5372100" cy="3587750"/>
          </a:xfrm>
          <a:prstGeom prst="rect">
            <a:avLst/>
          </a:prstGeom>
          <a:noFill/>
          <a:ln w="9525">
            <a:noFill/>
            <a:miter lim="800000"/>
            <a:headEnd/>
            <a:tailEnd/>
          </a:ln>
        </p:spPr>
      </p:pic>
      <p:sp>
        <p:nvSpPr>
          <p:cNvPr id="16386" name="TextBox 1"/>
          <p:cNvSpPr txBox="1">
            <a:spLocks noChangeArrowheads="1"/>
          </p:cNvSpPr>
          <p:nvPr/>
        </p:nvSpPr>
        <p:spPr bwMode="auto">
          <a:xfrm>
            <a:off x="609600" y="4876800"/>
            <a:ext cx="7924800" cy="1311275"/>
          </a:xfrm>
          <a:prstGeom prst="rect">
            <a:avLst/>
          </a:prstGeom>
          <a:noFill/>
          <a:ln w="9525">
            <a:noFill/>
            <a:miter lim="800000"/>
            <a:headEnd/>
            <a:tailEnd/>
          </a:ln>
        </p:spPr>
        <p:txBody>
          <a:bodyPr>
            <a:spAutoFit/>
          </a:bodyPr>
          <a:lstStyle/>
          <a:p>
            <a:r>
              <a:rPr lang="en-US" sz="2000">
                <a:solidFill>
                  <a:srgbClr val="FFFF00"/>
                </a:solidFill>
                <a:latin typeface="Calibri" pitchFamily="34" charset="0"/>
              </a:rPr>
              <a:t>January 17</a:t>
            </a:r>
            <a:r>
              <a:rPr lang="en-US" sz="2000" baseline="30000">
                <a:solidFill>
                  <a:srgbClr val="FFFF00"/>
                </a:solidFill>
                <a:latin typeface="Calibri" pitchFamily="34" charset="0"/>
              </a:rPr>
              <a:t>th</a:t>
            </a:r>
            <a:r>
              <a:rPr lang="en-US" sz="2000">
                <a:solidFill>
                  <a:srgbClr val="FFFF00"/>
                </a:solidFill>
                <a:latin typeface="Calibri" pitchFamily="34" charset="0"/>
              </a:rPr>
              <a:t>, 2014- With California facing water shortfalls in the driest year in recorded state history, Governor Edmund G. Brown Jr. proclaims a State of Emergency and directed state officials to take all necessary actions to prepare for these drought conditions.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609600" y="685800"/>
            <a:ext cx="6248400" cy="5584825"/>
          </a:xfrm>
          <a:prstGeom prst="rect">
            <a:avLst/>
          </a:prstGeom>
          <a:noFill/>
          <a:ln w="9525">
            <a:noFill/>
            <a:miter lim="800000"/>
            <a:headEnd/>
            <a:tailEnd/>
          </a:ln>
        </p:spPr>
        <p:txBody>
          <a:bodyPr>
            <a:spAutoFit/>
          </a:bodyPr>
          <a:lstStyle/>
          <a:p>
            <a:r>
              <a:rPr lang="en-US">
                <a:solidFill>
                  <a:srgbClr val="FFFF00"/>
                </a:solidFill>
                <a:latin typeface="Calibri" pitchFamily="34" charset="0"/>
              </a:rPr>
              <a:t>Riparian zones (streamside vegetation), which normally resist fire more so than other areas are stressed and susceptible to fire encroachment. </a:t>
            </a:r>
          </a:p>
          <a:p>
            <a:endParaRPr lang="en-US">
              <a:solidFill>
                <a:srgbClr val="FFFF00"/>
              </a:solidFill>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Don’t expect the Riparian Zones to thwart fire spread this fire season, expect them to have more dead component- including the fine dead fuel for supporting fire advancement</a:t>
            </a:r>
          </a:p>
        </p:txBody>
      </p:sp>
      <p:pic>
        <p:nvPicPr>
          <p:cNvPr id="39938" name="Picture 2"/>
          <p:cNvPicPr>
            <a:picLocks noChangeAspect="1" noChangeArrowheads="1"/>
          </p:cNvPicPr>
          <p:nvPr/>
        </p:nvPicPr>
        <p:blipFill>
          <a:blip r:embed="rId2"/>
          <a:srcRect/>
          <a:stretch>
            <a:fillRect/>
          </a:stretch>
        </p:blipFill>
        <p:spPr bwMode="auto">
          <a:xfrm>
            <a:off x="1333500" y="1908175"/>
            <a:ext cx="4800600" cy="318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457200" y="2551113"/>
            <a:ext cx="8077200" cy="2289175"/>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r>
              <a:rPr lang="en-US">
                <a:solidFill>
                  <a:srgbClr val="FFFF00"/>
                </a:solidFill>
                <a:latin typeface="Calibri" pitchFamily="34" charset="0"/>
              </a:rPr>
              <a:t>Be aware of the potential for increased fire behavior in all fuels.  Make sure your decision points take into account the aggressive burning you will encounter and allow adequate time for your resources to utilize their escape routes.</a:t>
            </a:r>
          </a:p>
        </p:txBody>
      </p:sp>
      <p:pic>
        <p:nvPicPr>
          <p:cNvPr id="40962" name="Picture 2"/>
          <p:cNvPicPr>
            <a:picLocks noChangeAspect="1" noChangeArrowheads="1"/>
          </p:cNvPicPr>
          <p:nvPr/>
        </p:nvPicPr>
        <p:blipFill>
          <a:blip r:embed="rId2"/>
          <a:srcRect/>
          <a:stretch>
            <a:fillRect/>
          </a:stretch>
        </p:blipFill>
        <p:spPr bwMode="auto">
          <a:xfrm>
            <a:off x="457200" y="1258888"/>
            <a:ext cx="2862263" cy="1908175"/>
          </a:xfrm>
          <a:prstGeom prst="rect">
            <a:avLst/>
          </a:prstGeom>
          <a:noFill/>
          <a:ln w="9525">
            <a:noFill/>
            <a:miter lim="800000"/>
            <a:headEnd/>
            <a:tailEnd/>
          </a:ln>
        </p:spPr>
      </p:pic>
      <p:pic>
        <p:nvPicPr>
          <p:cNvPr id="40963" name="Picture 3"/>
          <p:cNvPicPr>
            <a:picLocks noChangeAspect="1" noChangeArrowheads="1"/>
          </p:cNvPicPr>
          <p:nvPr/>
        </p:nvPicPr>
        <p:blipFill>
          <a:blip r:embed="rId3"/>
          <a:srcRect/>
          <a:stretch>
            <a:fillRect/>
          </a:stretch>
        </p:blipFill>
        <p:spPr bwMode="auto">
          <a:xfrm>
            <a:off x="4772025" y="1258888"/>
            <a:ext cx="3729038" cy="2246312"/>
          </a:xfrm>
          <a:prstGeom prst="rect">
            <a:avLst/>
          </a:prstGeom>
          <a:noFill/>
          <a:ln w="9525">
            <a:noFill/>
            <a:miter lim="800000"/>
            <a:headEnd/>
            <a:tailEnd/>
          </a:ln>
        </p:spPr>
      </p:pic>
      <p:pic>
        <p:nvPicPr>
          <p:cNvPr id="40964" name="Picture 4"/>
          <p:cNvPicPr>
            <a:picLocks noChangeAspect="1" noChangeArrowheads="1"/>
          </p:cNvPicPr>
          <p:nvPr/>
        </p:nvPicPr>
        <p:blipFill>
          <a:blip r:embed="rId4"/>
          <a:srcRect/>
          <a:stretch>
            <a:fillRect/>
          </a:stretch>
        </p:blipFill>
        <p:spPr bwMode="auto">
          <a:xfrm>
            <a:off x="2903538" y="4953000"/>
            <a:ext cx="3916362"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066800" y="838200"/>
            <a:ext cx="7467600" cy="5119688"/>
          </a:xfrm>
          <a:prstGeom prst="rect">
            <a:avLst/>
          </a:prstGeom>
          <a:noFill/>
          <a:ln w="9525">
            <a:noFill/>
            <a:miter lim="800000"/>
            <a:headEnd/>
            <a:tailEnd/>
          </a:ln>
        </p:spPr>
        <p:txBody>
          <a:bodyPr>
            <a:spAutoFit/>
          </a:bodyPr>
          <a:lstStyle/>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a:latin typeface="Calibri" pitchFamily="34" charset="0"/>
            </a:endParaRPr>
          </a:p>
          <a:p>
            <a:endParaRPr lang="en-US" sz="2000">
              <a:latin typeface="Calibri" pitchFamily="34" charset="0"/>
            </a:endParaRPr>
          </a:p>
          <a:p>
            <a:endParaRPr lang="en-US" sz="2000">
              <a:latin typeface="Calibri" pitchFamily="34" charset="0"/>
            </a:endParaRPr>
          </a:p>
          <a:p>
            <a:endParaRPr lang="en-US" sz="2000">
              <a:latin typeface="Calibri" pitchFamily="34" charset="0"/>
            </a:endParaRPr>
          </a:p>
          <a:p>
            <a:r>
              <a:rPr lang="en-US" sz="2400">
                <a:solidFill>
                  <a:srgbClr val="FFFF00"/>
                </a:solidFill>
                <a:latin typeface="Calibri" pitchFamily="34" charset="0"/>
              </a:rPr>
              <a:t>With unseasonably high temperatures, limited rainfall and moisture levels resembling the state’s peak fire season, on January 25, 2014, CAL FIRE hired 125 supplemental firefighters in Northern California and extended seasonal firefighting forces in Southern California due to dry winter conditions</a:t>
            </a:r>
            <a:r>
              <a:rPr lang="en-US" sz="2400">
                <a:latin typeface="Calibri" pitchFamily="34" charset="0"/>
              </a:rPr>
              <a:t>.</a:t>
            </a:r>
          </a:p>
        </p:txBody>
      </p:sp>
      <p:pic>
        <p:nvPicPr>
          <p:cNvPr id="17410" name="Picture 2"/>
          <p:cNvPicPr>
            <a:picLocks noChangeAspect="1" noChangeArrowheads="1"/>
          </p:cNvPicPr>
          <p:nvPr/>
        </p:nvPicPr>
        <p:blipFill>
          <a:blip r:embed="rId2"/>
          <a:srcRect/>
          <a:stretch>
            <a:fillRect/>
          </a:stretch>
        </p:blipFill>
        <p:spPr bwMode="auto">
          <a:xfrm>
            <a:off x="533400" y="838200"/>
            <a:ext cx="5715000" cy="237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709613"/>
            <a:ext cx="3581400" cy="3287712"/>
          </a:xfrm>
          <a:prstGeom prst="rect">
            <a:avLst/>
          </a:prstGeom>
        </p:spPr>
        <p:txBody>
          <a:bodyPr>
            <a:spAutoFit/>
          </a:bodyPr>
          <a:lstStyle/>
          <a:p>
            <a:r>
              <a:rPr lang="en-US" sz="2400">
                <a:solidFill>
                  <a:srgbClr val="FFFF00"/>
                </a:solidFill>
                <a:latin typeface="Calibri" pitchFamily="34" charset="0"/>
              </a:rPr>
              <a:t>In Northern California, this added two additional fire engines in each of the 12 northern administrative units, which in the Santa Clara Unit re-opened our Almaden and Del Puerto Stations</a:t>
            </a:r>
            <a:r>
              <a:rPr lang="en-US">
                <a:solidFill>
                  <a:srgbClr val="FFFF00"/>
                </a:solidFill>
                <a:latin typeface="Calibri" pitchFamily="34" charset="0"/>
              </a:rPr>
              <a:t>.</a:t>
            </a:r>
          </a:p>
          <a:p>
            <a:r>
              <a:rPr lang="en-US">
                <a:latin typeface="Calibri" pitchFamily="34" charset="0"/>
              </a:rPr>
              <a:t> </a:t>
            </a:r>
          </a:p>
        </p:txBody>
      </p:sp>
      <p:pic>
        <p:nvPicPr>
          <p:cNvPr id="18434" name="Picture 2"/>
          <p:cNvPicPr>
            <a:picLocks noChangeAspect="1" noChangeArrowheads="1"/>
          </p:cNvPicPr>
          <p:nvPr/>
        </p:nvPicPr>
        <p:blipFill>
          <a:blip r:embed="rId2"/>
          <a:srcRect/>
          <a:stretch>
            <a:fillRect/>
          </a:stretch>
        </p:blipFill>
        <p:spPr bwMode="auto">
          <a:xfrm>
            <a:off x="609600" y="457200"/>
            <a:ext cx="4267200" cy="2838450"/>
          </a:xfrm>
          <a:prstGeom prst="rect">
            <a:avLst/>
          </a:prstGeom>
          <a:noFill/>
          <a:ln w="9525">
            <a:noFill/>
            <a:miter lim="800000"/>
            <a:headEnd/>
            <a:tailEnd/>
          </a:ln>
        </p:spPr>
      </p:pic>
      <p:pic>
        <p:nvPicPr>
          <p:cNvPr id="18435" name="Picture 3"/>
          <p:cNvPicPr>
            <a:picLocks noChangeAspect="1" noChangeArrowheads="1"/>
          </p:cNvPicPr>
          <p:nvPr/>
        </p:nvPicPr>
        <p:blipFill>
          <a:blip r:embed="rId3"/>
          <a:srcRect/>
          <a:stretch>
            <a:fillRect/>
          </a:stretch>
        </p:blipFill>
        <p:spPr bwMode="auto">
          <a:xfrm rot="10800000" flipH="1" flipV="1">
            <a:off x="4419600" y="4105275"/>
            <a:ext cx="4114800" cy="2466975"/>
          </a:xfrm>
          <a:prstGeom prst="rect">
            <a:avLst/>
          </a:prstGeom>
          <a:noFill/>
          <a:ln w="9525">
            <a:noFill/>
            <a:miter lim="800000"/>
            <a:headEnd/>
            <a:tailEnd/>
          </a:ln>
        </p:spPr>
      </p:pic>
      <p:sp>
        <p:nvSpPr>
          <p:cNvPr id="18436" name="TextBox 2"/>
          <p:cNvSpPr txBox="1">
            <a:spLocks noChangeArrowheads="1"/>
          </p:cNvSpPr>
          <p:nvPr/>
        </p:nvSpPr>
        <p:spPr bwMode="auto">
          <a:xfrm>
            <a:off x="533400" y="4343400"/>
            <a:ext cx="3200400" cy="1552575"/>
          </a:xfrm>
          <a:prstGeom prst="rect">
            <a:avLst/>
          </a:prstGeom>
          <a:noFill/>
          <a:ln w="9525">
            <a:noFill/>
            <a:miter lim="800000"/>
            <a:headEnd/>
            <a:tailEnd/>
          </a:ln>
        </p:spPr>
        <p:txBody>
          <a:bodyPr>
            <a:spAutoFit/>
          </a:bodyPr>
          <a:lstStyle/>
          <a:p>
            <a:r>
              <a:rPr lang="en-US" sz="2400">
                <a:solidFill>
                  <a:srgbClr val="FFFF00"/>
                </a:solidFill>
                <a:latin typeface="Calibri" pitchFamily="34" charset="0"/>
              </a:rPr>
              <a:t>In addition, the Chico Air Attack Base was re-opened with two fixed wing aircraft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p:txBody>
          <a:bodyPr/>
          <a:lstStyle/>
          <a:p>
            <a:r>
              <a:rPr lang="en-US">
                <a:solidFill>
                  <a:srgbClr val="FFFF00"/>
                </a:solidFill>
              </a:rPr>
              <a:t>CAL FIRE Santa Clara Unit</a:t>
            </a:r>
          </a:p>
        </p:txBody>
      </p:sp>
      <p:sp>
        <p:nvSpPr>
          <p:cNvPr id="3" name="Content Placeholder 2"/>
          <p:cNvSpPr>
            <a:spLocks noGrp="1"/>
          </p:cNvSpPr>
          <p:nvPr>
            <p:ph idx="4294967295"/>
          </p:nvPr>
        </p:nvSpPr>
        <p:spPr/>
        <p:txBody>
          <a:bodyPr>
            <a:normAutofit lnSpcReduction="10000"/>
          </a:bodyPr>
          <a:lstStyle/>
          <a:p>
            <a:r>
              <a:rPr lang="en-US" sz="2800" dirty="0">
                <a:solidFill>
                  <a:srgbClr val="FFFF00"/>
                </a:solidFill>
              </a:rPr>
              <a:t>April 7</a:t>
            </a:r>
            <a:r>
              <a:rPr lang="en-US" sz="2800" baseline="30000" dirty="0">
                <a:solidFill>
                  <a:srgbClr val="FFFF00"/>
                </a:solidFill>
              </a:rPr>
              <a:t>th</a:t>
            </a:r>
            <a:r>
              <a:rPr lang="en-US" sz="2800" dirty="0">
                <a:solidFill>
                  <a:srgbClr val="FFFF00"/>
                </a:solidFill>
              </a:rPr>
              <a:t>  6-“Limited Term” Fire Apparatus Engineers and  12- </a:t>
            </a:r>
            <a:r>
              <a:rPr lang="en-US" sz="2800" dirty="0" err="1" smtClean="0">
                <a:solidFill>
                  <a:srgbClr val="FFFF00"/>
                </a:solidFill>
              </a:rPr>
              <a:t>Heli</a:t>
            </a:r>
            <a:r>
              <a:rPr lang="en-US" sz="2800" dirty="0" err="1" smtClean="0">
                <a:solidFill>
                  <a:srgbClr val="FFFF00"/>
                </a:solidFill>
              </a:rPr>
              <a:t>tac</a:t>
            </a:r>
            <a:r>
              <a:rPr lang="en-US" sz="2800" dirty="0" err="1" smtClean="0">
                <a:solidFill>
                  <a:srgbClr val="FFFF00"/>
                </a:solidFill>
              </a:rPr>
              <a:t>k</a:t>
            </a:r>
            <a:r>
              <a:rPr lang="en-US" sz="2800" dirty="0" smtClean="0">
                <a:solidFill>
                  <a:srgbClr val="FFFF00"/>
                </a:solidFill>
              </a:rPr>
              <a:t> </a:t>
            </a:r>
            <a:r>
              <a:rPr lang="en-US" sz="2800" dirty="0">
                <a:solidFill>
                  <a:srgbClr val="FFFF00"/>
                </a:solidFill>
              </a:rPr>
              <a:t>Seasonal Firefighters were re-hired, with the Helicopter, </a:t>
            </a:r>
            <a:r>
              <a:rPr lang="en-US" sz="2800" dirty="0" err="1" smtClean="0">
                <a:solidFill>
                  <a:srgbClr val="FFFF00"/>
                </a:solidFill>
              </a:rPr>
              <a:t>Helitack</a:t>
            </a:r>
            <a:r>
              <a:rPr lang="en-US" sz="2800" dirty="0" smtClean="0">
                <a:solidFill>
                  <a:srgbClr val="FFFF00"/>
                </a:solidFill>
              </a:rPr>
              <a:t> </a:t>
            </a:r>
            <a:r>
              <a:rPr lang="en-US" sz="2800" dirty="0">
                <a:solidFill>
                  <a:srgbClr val="FFFF00"/>
                </a:solidFill>
              </a:rPr>
              <a:t>crew and additional Stations coming on-line April 21.</a:t>
            </a:r>
          </a:p>
          <a:p>
            <a:endParaRPr lang="en-US" sz="2800" dirty="0">
              <a:solidFill>
                <a:srgbClr val="FFFF00"/>
              </a:solidFill>
            </a:endParaRPr>
          </a:p>
          <a:p>
            <a:r>
              <a:rPr lang="en-US" sz="2800" dirty="0">
                <a:solidFill>
                  <a:srgbClr val="FFFF00"/>
                </a:solidFill>
              </a:rPr>
              <a:t>April 14</a:t>
            </a:r>
            <a:r>
              <a:rPr lang="en-US" sz="2800" baseline="30000" dirty="0">
                <a:solidFill>
                  <a:srgbClr val="FFFF00"/>
                </a:solidFill>
              </a:rPr>
              <a:t>th</a:t>
            </a:r>
            <a:r>
              <a:rPr lang="en-US" sz="2800" dirty="0">
                <a:solidFill>
                  <a:srgbClr val="FFFF00"/>
                </a:solidFill>
              </a:rPr>
              <a:t> 45-Seasonal Firefighters were re-hired</a:t>
            </a:r>
          </a:p>
          <a:p>
            <a:endParaRPr lang="en-US" sz="2800" dirty="0">
              <a:solidFill>
                <a:srgbClr val="FFFF00"/>
              </a:solidFill>
            </a:endParaRPr>
          </a:p>
          <a:p>
            <a:r>
              <a:rPr lang="en-US" sz="2800" dirty="0">
                <a:solidFill>
                  <a:srgbClr val="FFFF00"/>
                </a:solidFill>
              </a:rPr>
              <a:t>2 more groups to be re-hired the weeks of April 28 and in early May</a:t>
            </a:r>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a:xfrm>
            <a:off x="433388" y="304800"/>
            <a:ext cx="8229600" cy="1143000"/>
          </a:xfrm>
        </p:spPr>
        <p:txBody>
          <a:bodyPr/>
          <a:lstStyle/>
          <a:p>
            <a:endParaRPr lang="en-US"/>
          </a:p>
        </p:txBody>
      </p:sp>
      <p:sp>
        <p:nvSpPr>
          <p:cNvPr id="3" name="Content Placeholder 2"/>
          <p:cNvSpPr>
            <a:spLocks noGrp="1"/>
          </p:cNvSpPr>
          <p:nvPr>
            <p:ph idx="4294967295"/>
          </p:nvPr>
        </p:nvSpPr>
        <p:spPr>
          <a:xfrm>
            <a:off x="457200" y="762000"/>
            <a:ext cx="8305800" cy="5334000"/>
          </a:xfrm>
        </p:spPr>
        <p:txBody>
          <a:bodyPr>
            <a:normAutofit/>
          </a:bodyPr>
          <a:lstStyle/>
          <a:p>
            <a:pPr>
              <a:lnSpc>
                <a:spcPct val="80000"/>
              </a:lnSpc>
            </a:pPr>
            <a:r>
              <a:rPr lang="en-US" sz="2200">
                <a:solidFill>
                  <a:srgbClr val="FFFF00"/>
                </a:solidFill>
              </a:rPr>
              <a:t>While the near to above normal precipitation of Feb. and March 2014 helped mitigate longer term drought, it by no means ended it. </a:t>
            </a:r>
          </a:p>
          <a:p>
            <a:pPr>
              <a:lnSpc>
                <a:spcPct val="80000"/>
              </a:lnSpc>
            </a:pPr>
            <a:endParaRPr lang="en-US" sz="2200">
              <a:solidFill>
                <a:srgbClr val="FFFF00"/>
              </a:solidFill>
            </a:endParaRPr>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endParaRPr lang="en-US" sz="2200"/>
          </a:p>
          <a:p>
            <a:pPr>
              <a:lnSpc>
                <a:spcPct val="80000"/>
              </a:lnSpc>
            </a:pPr>
            <a:r>
              <a:rPr lang="en-US" sz="2200">
                <a:solidFill>
                  <a:srgbClr val="FFFF00"/>
                </a:solidFill>
              </a:rPr>
              <a:t>One of the key effects of the winter drought, when combined with fairly mild temperatures during our relatively few storms, is that between 4500 - 6500 ft elevation we have zero to much-below-average snowpack. </a:t>
            </a:r>
          </a:p>
        </p:txBody>
      </p:sp>
      <p:pic>
        <p:nvPicPr>
          <p:cNvPr id="20483" name="Picture 2"/>
          <p:cNvPicPr>
            <a:picLocks noChangeAspect="1" noChangeArrowheads="1"/>
          </p:cNvPicPr>
          <p:nvPr/>
        </p:nvPicPr>
        <p:blipFill>
          <a:blip r:embed="rId2"/>
          <a:srcRect/>
          <a:stretch>
            <a:fillRect/>
          </a:stretch>
        </p:blipFill>
        <p:spPr bwMode="auto">
          <a:xfrm>
            <a:off x="1752600" y="1703388"/>
            <a:ext cx="3867150" cy="257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419100" y="533400"/>
            <a:ext cx="7391400" cy="5699125"/>
          </a:xfrm>
          <a:prstGeom prst="rect">
            <a:avLst/>
          </a:prstGeom>
          <a:noFill/>
          <a:ln w="9525">
            <a:noFill/>
            <a:miter lim="800000"/>
            <a:headEnd/>
            <a:tailEnd/>
          </a:ln>
        </p:spPr>
        <p:txBody>
          <a:bodyPr>
            <a:spAutoFit/>
          </a:bodyPr>
          <a:lstStyle/>
          <a:p>
            <a:r>
              <a:rPr lang="en-US" sz="2800">
                <a:solidFill>
                  <a:srgbClr val="FFFF00"/>
                </a:solidFill>
                <a:latin typeface="Calibri" pitchFamily="34" charset="0"/>
              </a:rPr>
              <a:t>The California state snow survey on April 1 found that the snowpack contained just 32% of the average water content at that time of year, when snowpack typically reaches its annual peak</a:t>
            </a:r>
            <a:r>
              <a:rPr lang="en-US" sz="2400">
                <a:solidFill>
                  <a:srgbClr val="FFFF00"/>
                </a:solidFill>
                <a:latin typeface="Calibri" pitchFamily="34" charset="0"/>
              </a:rPr>
              <a:t>. </a:t>
            </a:r>
          </a:p>
          <a:p>
            <a:endParaRPr lang="en-US" sz="3200">
              <a:solidFill>
                <a:srgbClr val="FFFF00"/>
              </a:solidFill>
              <a:latin typeface="Calibri" pitchFamily="34" charset="0"/>
            </a:endParaRPr>
          </a:p>
          <a:p>
            <a:endParaRPr lang="en-US" sz="3200">
              <a:latin typeface="Calibri" pitchFamily="34" charset="0"/>
            </a:endParaRPr>
          </a:p>
          <a:p>
            <a:endParaRPr lang="en-US" sz="3200">
              <a:latin typeface="Calibri" pitchFamily="34" charset="0"/>
            </a:endParaRPr>
          </a:p>
          <a:p>
            <a:endParaRPr lang="en-US" sz="3200">
              <a:latin typeface="Calibri" pitchFamily="34" charset="0"/>
            </a:endParaRPr>
          </a:p>
          <a:p>
            <a:endParaRPr lang="en-US" sz="3200">
              <a:latin typeface="Calibri" pitchFamily="34" charset="0"/>
            </a:endParaRPr>
          </a:p>
          <a:p>
            <a:r>
              <a:rPr lang="en-US" sz="3200">
                <a:solidFill>
                  <a:srgbClr val="FFFF00"/>
                </a:solidFill>
                <a:latin typeface="Calibri" pitchFamily="34" charset="0"/>
              </a:rPr>
              <a:t>This placed 2014 as among the lowest water-content years on record since such data began in 1930</a:t>
            </a:r>
          </a:p>
        </p:txBody>
      </p:sp>
      <p:pic>
        <p:nvPicPr>
          <p:cNvPr id="21506" name="Picture 2"/>
          <p:cNvPicPr>
            <a:picLocks noChangeAspect="1" noChangeArrowheads="1"/>
          </p:cNvPicPr>
          <p:nvPr/>
        </p:nvPicPr>
        <p:blipFill>
          <a:blip r:embed="rId2"/>
          <a:srcRect/>
          <a:stretch>
            <a:fillRect/>
          </a:stretch>
        </p:blipFill>
        <p:spPr bwMode="auto">
          <a:xfrm>
            <a:off x="1828800" y="2438400"/>
            <a:ext cx="3143250" cy="216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914400" y="381000"/>
            <a:ext cx="7239000" cy="1616075"/>
          </a:xfrm>
          <a:prstGeom prst="rect">
            <a:avLst/>
          </a:prstGeom>
          <a:noFill/>
          <a:ln w="9525">
            <a:noFill/>
            <a:miter lim="800000"/>
            <a:headEnd/>
            <a:tailEnd/>
          </a:ln>
        </p:spPr>
        <p:txBody>
          <a:bodyPr>
            <a:spAutoFit/>
          </a:bodyPr>
          <a:lstStyle/>
          <a:p>
            <a:r>
              <a:rPr lang="en-US" sz="2000">
                <a:solidFill>
                  <a:srgbClr val="FFFF00"/>
                </a:solidFill>
                <a:latin typeface="Calibri" pitchFamily="34" charset="0"/>
              </a:rPr>
              <a:t>Huge expanse of NorCal ground has fuels that have been exposed to the weather elements much sooner and/or longer than average over the past several months. In most years, if hot dry spring weather arrives early, it is basically a non-factor for a time over the mid to high elevations. </a:t>
            </a:r>
          </a:p>
        </p:txBody>
      </p:sp>
      <p:pic>
        <p:nvPicPr>
          <p:cNvPr id="22530" name="Picture 2"/>
          <p:cNvPicPr>
            <a:picLocks noChangeAspect="1" noChangeArrowheads="1"/>
          </p:cNvPicPr>
          <p:nvPr/>
        </p:nvPicPr>
        <p:blipFill>
          <a:blip r:embed="rId2"/>
          <a:srcRect/>
          <a:stretch>
            <a:fillRect/>
          </a:stretch>
        </p:blipFill>
        <p:spPr bwMode="auto">
          <a:xfrm>
            <a:off x="533400" y="2165350"/>
            <a:ext cx="5105400" cy="3405188"/>
          </a:xfrm>
          <a:prstGeom prst="rect">
            <a:avLst/>
          </a:prstGeom>
          <a:noFill/>
          <a:ln w="9525">
            <a:noFill/>
            <a:miter lim="800000"/>
            <a:headEnd/>
            <a:tailEnd/>
          </a:ln>
        </p:spPr>
      </p:pic>
      <p:sp>
        <p:nvSpPr>
          <p:cNvPr id="22531" name="TextBox 3"/>
          <p:cNvSpPr txBox="1">
            <a:spLocks noChangeArrowheads="1"/>
          </p:cNvSpPr>
          <p:nvPr/>
        </p:nvSpPr>
        <p:spPr bwMode="auto">
          <a:xfrm>
            <a:off x="990600" y="5791200"/>
            <a:ext cx="6781800" cy="1006475"/>
          </a:xfrm>
          <a:prstGeom prst="rect">
            <a:avLst/>
          </a:prstGeom>
          <a:noFill/>
          <a:ln w="9525">
            <a:noFill/>
            <a:miter lim="800000"/>
            <a:headEnd/>
            <a:tailEnd/>
          </a:ln>
        </p:spPr>
        <p:txBody>
          <a:bodyPr>
            <a:spAutoFit/>
          </a:bodyPr>
          <a:lstStyle/>
          <a:p>
            <a:r>
              <a:rPr lang="en-US" sz="2000">
                <a:solidFill>
                  <a:srgbClr val="FFFF00"/>
                </a:solidFill>
                <a:latin typeface="Calibri" pitchFamily="34" charset="0"/>
              </a:rPr>
              <a:t>This is due to the need for the winter’s snowpack to melt off before surface fuels can begin to dry out, and eventually become able to carry fire.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235</TotalTime>
  <Words>916</Words>
  <Application>Microsoft Office PowerPoint</Application>
  <PresentationFormat>On-screen Show (4:3)</PresentationFormat>
  <Paragraphs>121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Beam</vt:lpstr>
      <vt:lpstr>           2014 Fire Preparation Meeting </vt:lpstr>
      <vt:lpstr>PowerPoint Presentation</vt:lpstr>
      <vt:lpstr>PowerPoint Presentation</vt:lpstr>
      <vt:lpstr>PowerPoint Presentation</vt:lpstr>
      <vt:lpstr>PowerPoint Presentation</vt:lpstr>
      <vt:lpstr>CAL FIRE Santa Clara Unit</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Mathiesen, Mike</cp:lastModifiedBy>
  <cp:revision>25</cp:revision>
  <dcterms:created xsi:type="dcterms:W3CDTF">2014-04-18T21:33:49Z</dcterms:created>
  <dcterms:modified xsi:type="dcterms:W3CDTF">2014-04-22T04:55:07Z</dcterms:modified>
</cp:coreProperties>
</file>