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  <p:sldMasterId id="2147483666" r:id="rId5"/>
  </p:sldMasterIdLst>
  <p:sldIdLst>
    <p:sldId id="256" r:id="rId6"/>
    <p:sldId id="257" r:id="rId7"/>
    <p:sldId id="339" r:id="rId8"/>
    <p:sldId id="258" r:id="rId9"/>
    <p:sldId id="291" r:id="rId10"/>
    <p:sldId id="292" r:id="rId11"/>
    <p:sldId id="259" r:id="rId12"/>
    <p:sldId id="260" r:id="rId13"/>
    <p:sldId id="328" r:id="rId14"/>
    <p:sldId id="261" r:id="rId15"/>
    <p:sldId id="262" r:id="rId16"/>
    <p:sldId id="350" r:id="rId17"/>
    <p:sldId id="264" r:id="rId18"/>
    <p:sldId id="265" r:id="rId19"/>
    <p:sldId id="323" r:id="rId20"/>
    <p:sldId id="346" r:id="rId21"/>
    <p:sldId id="347" r:id="rId22"/>
    <p:sldId id="348" r:id="rId23"/>
    <p:sldId id="341" r:id="rId24"/>
    <p:sldId id="340" r:id="rId25"/>
    <p:sldId id="342" r:id="rId26"/>
    <p:sldId id="344" r:id="rId27"/>
    <p:sldId id="345" r:id="rId28"/>
    <p:sldId id="343" r:id="rId29"/>
    <p:sldId id="349" r:id="rId30"/>
  </p:sldIdLst>
  <p:sldSz cx="12192000" cy="6858000"/>
  <p:notesSz cx="9388475" cy="71024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2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8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92000" cy="5595937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95550" y="0"/>
            <a:ext cx="7153275" cy="2990977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873753" y="324739"/>
            <a:ext cx="4358005" cy="12503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8000" b="1" i="0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50239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364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324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714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0528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419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1008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1549" y="1619250"/>
            <a:ext cx="4733925" cy="4743450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958849" y="1606550"/>
            <a:ext cx="4759325" cy="4768850"/>
          </a:xfrm>
          <a:custGeom>
            <a:avLst/>
            <a:gdLst/>
            <a:ahLst/>
            <a:cxnLst/>
            <a:rect l="l" t="t" r="r" b="b"/>
            <a:pathLst>
              <a:path w="4759325" h="4768850">
                <a:moveTo>
                  <a:pt x="0" y="4768850"/>
                </a:moveTo>
                <a:lnTo>
                  <a:pt x="4759325" y="4768850"/>
                </a:lnTo>
                <a:lnTo>
                  <a:pt x="4759325" y="0"/>
                </a:lnTo>
                <a:lnTo>
                  <a:pt x="0" y="0"/>
                </a:lnTo>
                <a:lnTo>
                  <a:pt x="0" y="476885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9" name="bg object 1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267450" y="1619250"/>
            <a:ext cx="4724400" cy="4743450"/>
          </a:xfrm>
          <a:prstGeom prst="rect">
            <a:avLst/>
          </a:prstGeom>
        </p:spPr>
      </p:pic>
      <p:sp>
        <p:nvSpPr>
          <p:cNvPr id="20" name="bg object 20"/>
          <p:cNvSpPr/>
          <p:nvPr/>
        </p:nvSpPr>
        <p:spPr>
          <a:xfrm>
            <a:off x="6254750" y="1606550"/>
            <a:ext cx="4749800" cy="4768850"/>
          </a:xfrm>
          <a:custGeom>
            <a:avLst/>
            <a:gdLst/>
            <a:ahLst/>
            <a:cxnLst/>
            <a:rect l="l" t="t" r="r" b="b"/>
            <a:pathLst>
              <a:path w="4749800" h="4768850">
                <a:moveTo>
                  <a:pt x="0" y="4768850"/>
                </a:moveTo>
                <a:lnTo>
                  <a:pt x="4749800" y="4768850"/>
                </a:lnTo>
                <a:lnTo>
                  <a:pt x="4749800" y="0"/>
                </a:lnTo>
                <a:lnTo>
                  <a:pt x="0" y="0"/>
                </a:lnTo>
                <a:lnTo>
                  <a:pt x="0" y="4768850"/>
                </a:lnTo>
                <a:close/>
              </a:path>
            </a:pathLst>
          </a:custGeom>
          <a:ln w="254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267009" y="253555"/>
            <a:ext cx="3641852" cy="37718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06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916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96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201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2191999" cy="685799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992501" y="-17398"/>
            <a:ext cx="6206997" cy="94170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Calibri Light"/>
                <a:cs typeface="Calibri Light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10527" y="1428368"/>
            <a:ext cx="11370944" cy="44208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5/15/2024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55E0A2EC-7F65-4277-9CBD-53E5C5BB2DAD}" type="datetimeFigureOut">
              <a:rPr lang="en-US" smtClean="0"/>
              <a:t>5/15/2024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B4B9E959-B5C2-4237-AF63-F346559F04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943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it.wikipedia.org/wiki/California_Department_of_Forestry_and_Fire_Protection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hyperlink" Target="https://www.flickr.com/photos/ocfoxes/27660556594" TargetMode="External"/><Relationship Id="rId4" Type="http://schemas.openxmlformats.org/officeDocument/2006/relationships/image" Target="../media/image10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04925" y="304800"/>
            <a:ext cx="9144000" cy="779701"/>
          </a:xfrm>
          <a:prstGeom prst="rect">
            <a:avLst/>
          </a:prstGeo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vert="horz" wrap="square" lIns="0" tIns="223520" rIns="0" bIns="0" rtlCol="0">
            <a:spAutoFit/>
          </a:bodyPr>
          <a:lstStyle/>
          <a:p>
            <a:pPr marL="445770">
              <a:lnSpc>
                <a:spcPct val="100000"/>
              </a:lnSpc>
              <a:spcBef>
                <a:spcPts val="1760"/>
              </a:spcBef>
            </a:pPr>
            <a:r>
              <a:rPr lang="en-US" sz="3600" b="0" spc="160">
                <a:solidFill>
                  <a:srgbClr val="252525"/>
                </a:solidFill>
                <a:latin typeface="Gill Sans MT"/>
                <a:cs typeface="Gill Sans MT"/>
              </a:rPr>
              <a:t>2023</a:t>
            </a:r>
            <a:r>
              <a:rPr lang="en-US" sz="3600" b="0" spc="33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3600" b="0" spc="170">
                <a:solidFill>
                  <a:srgbClr val="252525"/>
                </a:solidFill>
                <a:latin typeface="Gill Sans MT"/>
                <a:cs typeface="Gill Sans MT"/>
              </a:rPr>
              <a:t>CAL</a:t>
            </a:r>
            <a:r>
              <a:rPr lang="en-US" sz="3600" b="0" spc="30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3600" b="0" spc="170">
                <a:solidFill>
                  <a:srgbClr val="252525"/>
                </a:solidFill>
                <a:latin typeface="Gill Sans MT"/>
                <a:cs typeface="Gill Sans MT"/>
              </a:rPr>
              <a:t>FIRE</a:t>
            </a:r>
            <a:r>
              <a:rPr lang="en-US" sz="3600" b="0" spc="34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3600" b="0" spc="190">
                <a:solidFill>
                  <a:srgbClr val="252525"/>
                </a:solidFill>
                <a:latin typeface="Gill Sans MT"/>
                <a:cs typeface="Gill Sans MT"/>
              </a:rPr>
              <a:t>PRESEASON</a:t>
            </a:r>
            <a:r>
              <a:rPr lang="en-US" sz="3600" b="0" spc="15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3600" b="0" spc="175">
                <a:solidFill>
                  <a:srgbClr val="252525"/>
                </a:solidFill>
                <a:latin typeface="Gill Sans MT"/>
                <a:cs typeface="Gill Sans MT"/>
              </a:rPr>
              <a:t>MEETING</a:t>
            </a:r>
            <a:endParaRPr lang="en-US" sz="3600">
              <a:latin typeface="Gill Sans MT"/>
              <a:cs typeface="Gill Sans MT"/>
            </a:endParaRPr>
          </a:p>
        </p:txBody>
      </p:sp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753600" y="4048125"/>
            <a:ext cx="1390650" cy="1857375"/>
          </a:xfrm>
          <a:prstGeom prst="rect">
            <a:avLst/>
          </a:prstGeom>
        </p:spPr>
      </p:pic>
      <p:pic>
        <p:nvPicPr>
          <p:cNvPr id="6" name="Picture 5" descr="A picture containing smoke, weapon, coming, dark&#10;&#10;Description automatically generated">
            <a:extLst>
              <a:ext uri="{FF2B5EF4-FFF2-40B4-BE49-F238E27FC236}">
                <a16:creationId xmlns:a16="http://schemas.microsoft.com/office/drawing/2014/main" id="{067679E1-CC25-388F-6BE5-612BE93810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0" y="-25150"/>
            <a:ext cx="12192000" cy="6883149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FCFC823-25E2-4DAD-982D-04FA84070B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354654" y="4226767"/>
            <a:ext cx="1644881" cy="22486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A3B0B7-AB04-DF56-45F1-BE6B76C12B0A}"/>
              </a:ext>
            </a:extLst>
          </p:cNvPr>
          <p:cNvSpPr txBox="1"/>
          <p:nvPr/>
        </p:nvSpPr>
        <p:spPr>
          <a:xfrm>
            <a:off x="2999535" y="1828800"/>
            <a:ext cx="63730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>
                <a:solidFill>
                  <a:schemeClr val="bg1"/>
                </a:solidFill>
              </a:rPr>
              <a:t>CAL FIRE SANTA CLARA UNIT 2024 Unit Update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3676" y="747776"/>
            <a:ext cx="7734300" cy="1190625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48615" rIns="0" bIns="0" rtlCol="0">
            <a:spAutoFit/>
          </a:bodyPr>
          <a:lstStyle/>
          <a:p>
            <a:pPr marL="621030">
              <a:lnSpc>
                <a:spcPct val="100000"/>
              </a:lnSpc>
              <a:spcBef>
                <a:spcPts val="2745"/>
              </a:spcBef>
              <a:tabLst>
                <a:tab pos="1487170" algn="l"/>
                <a:tab pos="3971290" algn="l"/>
                <a:tab pos="5787390" algn="l"/>
              </a:tabLst>
            </a:pPr>
            <a:r>
              <a:rPr sz="2750" b="0" spc="160">
                <a:solidFill>
                  <a:srgbClr val="252525"/>
                </a:solidFill>
                <a:latin typeface="Gill Sans MT"/>
                <a:cs typeface="Gill Sans MT"/>
              </a:rPr>
              <a:t>SCU	</a:t>
            </a:r>
            <a:r>
              <a:rPr sz="2750" b="0" spc="175">
                <a:solidFill>
                  <a:srgbClr val="252525"/>
                </a:solidFill>
                <a:latin typeface="Gill Sans MT"/>
                <a:cs typeface="Gill Sans MT"/>
              </a:rPr>
              <a:t>OPERATIONS	</a:t>
            </a:r>
            <a:r>
              <a:rPr sz="2750" b="0" spc="125">
                <a:solidFill>
                  <a:srgbClr val="252525"/>
                </a:solidFill>
                <a:latin typeface="Gill Sans MT"/>
                <a:cs typeface="Gill Sans MT"/>
              </a:rPr>
              <a:t>UPDATE</a:t>
            </a:r>
            <a:r>
              <a:rPr sz="2750" b="0" spc="38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2750" b="0" spc="5">
                <a:solidFill>
                  <a:srgbClr val="252525"/>
                </a:solidFill>
                <a:latin typeface="Gill Sans MT"/>
                <a:cs typeface="Gill Sans MT"/>
              </a:rPr>
              <a:t>-	</a:t>
            </a:r>
            <a:r>
              <a:rPr sz="2750" b="0" spc="195">
                <a:solidFill>
                  <a:srgbClr val="252525"/>
                </a:solidFill>
                <a:latin typeface="Gill Sans MT"/>
                <a:cs typeface="Gill Sans MT"/>
              </a:rPr>
              <a:t>CREWS</a:t>
            </a:r>
            <a:endParaRPr sz="27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341319" y="2377975"/>
            <a:ext cx="1952988" cy="859210"/>
          </a:xfrm>
          <a:prstGeom prst="rect">
            <a:avLst/>
          </a:prstGeom>
        </p:spPr>
        <p:txBody>
          <a:bodyPr vert="horz" wrap="square" lIns="0" tIns="88900" rIns="0" bIns="0" rtlCol="0" anchor="t">
            <a:spAutoFit/>
          </a:bodyPr>
          <a:lstStyle/>
          <a:p>
            <a:pPr marL="241300" indent="-229235"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-5">
                <a:solidFill>
                  <a:srgbClr val="252525"/>
                </a:solidFill>
                <a:latin typeface="Gill Sans MT"/>
                <a:cs typeface="Gill Sans MT"/>
              </a:rPr>
              <a:t>Emergency Response &amp; Fuel</a:t>
            </a:r>
            <a:r>
              <a:rPr sz="1500" spc="-2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Mitigation</a:t>
            </a:r>
            <a:endParaRPr lang="en-US" sz="1500">
              <a:latin typeface="Gill Sans MT"/>
              <a:cs typeface="Gill Sans MT"/>
            </a:endParaRPr>
          </a:p>
          <a:p>
            <a:pPr marL="241300" indent="-229235">
              <a:spcBef>
                <a:spcPts val="6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6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pe</a:t>
            </a:r>
            <a:r>
              <a:rPr sz="1500" spc="-9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lang="en-US" sz="1500" spc="30">
                <a:solidFill>
                  <a:srgbClr val="252525"/>
                </a:solidFill>
                <a:latin typeface="Gill Sans MT"/>
                <a:cs typeface="Gill Sans MT"/>
              </a:rPr>
              <a:t> </a:t>
            </a:r>
            <a:endParaRPr lang="en-US" sz="15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34315" y="2898711"/>
            <a:ext cx="1906270" cy="1589538"/>
          </a:xfrm>
          <a:prstGeom prst="rect">
            <a:avLst/>
          </a:prstGeom>
        </p:spPr>
        <p:txBody>
          <a:bodyPr vert="horz" wrap="square" lIns="0" tIns="88265" rIns="0" bIns="0" rtlCol="0" anchor="t">
            <a:spAutoFit/>
          </a:bodyPr>
          <a:lstStyle/>
          <a:p>
            <a:pPr marL="12700">
              <a:spcBef>
                <a:spcPts val="695"/>
              </a:spcBef>
              <a:buClr>
                <a:srgbClr val="9BAEB5"/>
              </a:buClr>
              <a:tabLst>
                <a:tab pos="240665" algn="l"/>
                <a:tab pos="241300" algn="l"/>
              </a:tabLst>
            </a:pPr>
            <a:endParaRPr lang="en-US" sz="1500" spc="-15">
              <a:solidFill>
                <a:srgbClr val="252525"/>
              </a:solidFill>
              <a:latin typeface="Gill Sans MT"/>
              <a:cs typeface="Gill Sans MT"/>
            </a:endParaRPr>
          </a:p>
          <a:p>
            <a:pPr marL="241300" indent="-228600">
              <a:lnSpc>
                <a:spcPct val="100000"/>
              </a:lnSpc>
              <a:spcBef>
                <a:spcPts val="69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Fireline</a:t>
            </a:r>
            <a:r>
              <a:rPr sz="1500" spc="-5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5">
                <a:solidFill>
                  <a:srgbClr val="252525"/>
                </a:solidFill>
                <a:latin typeface="Gill Sans MT"/>
                <a:cs typeface="Gill Sans MT"/>
              </a:rPr>
              <a:t>Construction</a:t>
            </a:r>
            <a:endParaRPr sz="1500">
              <a:latin typeface="Gill Sans MT"/>
              <a:cs typeface="Gill Sans MT"/>
            </a:endParaRPr>
          </a:p>
          <a:p>
            <a:pPr marL="241300" indent="-228600">
              <a:lnSpc>
                <a:spcPct val="100000"/>
              </a:lnSpc>
              <a:spcBef>
                <a:spcPts val="60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500" spc="-10">
                <a:solidFill>
                  <a:srgbClr val="252525"/>
                </a:solidFill>
                <a:latin typeface="Gill Sans MT"/>
                <a:cs typeface="Gill Sans MT"/>
              </a:rPr>
              <a:t>Burning</a:t>
            </a:r>
            <a:endParaRPr sz="1500">
              <a:latin typeface="Gill Sans MT"/>
              <a:cs typeface="Gill Sans MT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op</a:t>
            </a:r>
            <a:r>
              <a:rPr sz="1500" spc="-4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up</a:t>
            </a:r>
            <a:endParaRPr lang="en-US" sz="1500">
              <a:solidFill>
                <a:srgbClr val="252525"/>
              </a:solidFill>
              <a:latin typeface="Gill Sans MT"/>
              <a:cs typeface="Gill Sans MT"/>
            </a:endParaRPr>
          </a:p>
          <a:p>
            <a:pPr marL="241300" indent="-228600">
              <a:lnSpc>
                <a:spcPct val="100000"/>
              </a:lnSpc>
              <a:spcBef>
                <a:spcPts val="67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z="1500">
                <a:solidFill>
                  <a:srgbClr val="252525"/>
                </a:solidFill>
                <a:latin typeface="Gill Sans MT"/>
                <a:cs typeface="Gill Sans MT"/>
              </a:rPr>
              <a:t>Falling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36910" y="4086005"/>
            <a:ext cx="4224379" cy="2279470"/>
          </a:xfrm>
          <a:prstGeom prst="rect">
            <a:avLst/>
          </a:prstGeom>
        </p:spPr>
        <p:txBody>
          <a:bodyPr vert="horz" wrap="square" lIns="0" tIns="98425" rIns="0" bIns="0" rtlCol="0" anchor="t">
            <a:spAutoFit/>
          </a:bodyPr>
          <a:lstStyle/>
          <a:p>
            <a:pPr marL="241300" indent="-229235">
              <a:spcBef>
                <a:spcPts val="7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endParaRPr lang="en-US" sz="1500" spc="-5">
              <a:solidFill>
                <a:srgbClr val="252525"/>
              </a:solidFill>
              <a:latin typeface="Gill Sans MT"/>
              <a:cs typeface="Gill Sans MT"/>
            </a:endParaRPr>
          </a:p>
          <a:p>
            <a:pPr marL="241300" indent="-229235">
              <a:spcBef>
                <a:spcPts val="7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>
                <a:solidFill>
                  <a:srgbClr val="252525"/>
                </a:solidFill>
                <a:latin typeface="Gill Sans MT"/>
                <a:cs typeface="Gill Sans MT"/>
              </a:rPr>
              <a:t>13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Crew</a:t>
            </a:r>
            <a:r>
              <a:rPr sz="1500" spc="-9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5">
                <a:solidFill>
                  <a:srgbClr val="252525"/>
                </a:solidFill>
                <a:latin typeface="Gill Sans MT"/>
                <a:cs typeface="Gill Sans MT"/>
              </a:rPr>
              <a:t>Members</a:t>
            </a:r>
            <a:endParaRPr lang="en-US" sz="1500">
              <a:latin typeface="Gill Sans MT"/>
              <a:cs typeface="Gill Sans MT"/>
            </a:endParaRPr>
          </a:p>
          <a:p>
            <a:pPr marL="241300" indent="-229235">
              <a:spcBef>
                <a:spcPts val="7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5">
                <a:solidFill>
                  <a:srgbClr val="252525"/>
                </a:solidFill>
                <a:latin typeface="Gill Sans MT"/>
                <a:cs typeface="Gill Sans MT"/>
              </a:rPr>
              <a:t>1-Fire Captain</a:t>
            </a:r>
          </a:p>
          <a:p>
            <a:pPr marL="241300" indent="-229235">
              <a:spcBef>
                <a:spcPts val="7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5">
                <a:solidFill>
                  <a:srgbClr val="252525"/>
                </a:solidFill>
                <a:latin typeface="Gill Sans MT"/>
                <a:cs typeface="Gill Sans MT"/>
              </a:rPr>
              <a:t>1-Fire Apparatus Engineer</a:t>
            </a:r>
          </a:p>
          <a:p>
            <a:pPr marL="241300" indent="-229235">
              <a:spcBef>
                <a:spcPts val="6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5">
                <a:solidFill>
                  <a:srgbClr val="252525"/>
                </a:solidFill>
                <a:latin typeface="Gill Sans MT"/>
                <a:cs typeface="Gill Sans MT"/>
              </a:rPr>
              <a:t>B &amp; A</a:t>
            </a:r>
            <a:r>
              <a:rPr sz="1500" spc="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10">
                <a:solidFill>
                  <a:srgbClr val="252525"/>
                </a:solidFill>
                <a:latin typeface="Gill Sans MT"/>
                <a:cs typeface="Gill Sans MT"/>
              </a:rPr>
              <a:t>L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v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l</a:t>
            </a:r>
            <a:r>
              <a:rPr sz="1500" spc="-15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1500" spc="-15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lang="en-US" sz="1500" spc="-45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lang="en-US" sz="1500" spc="-35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lang="en-US" sz="1500" spc="15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lang="en-US"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lang="en-US" sz="1500">
                <a:solidFill>
                  <a:srgbClr val="252525"/>
                </a:solidFill>
                <a:latin typeface="Gill Sans MT"/>
                <a:cs typeface="Gill Sans MT"/>
              </a:rPr>
              <a:t>rs</a:t>
            </a:r>
            <a:endParaRPr lang="en-US"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0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 spc="-35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g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500" spc="10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sz="1500" spc="-10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500" spc="-22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6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p</a:t>
            </a:r>
            <a:r>
              <a:rPr sz="1500" spc="-10">
                <a:solidFill>
                  <a:srgbClr val="252525"/>
                </a:solidFill>
                <a:latin typeface="Gill Sans MT"/>
                <a:cs typeface="Gill Sans MT"/>
              </a:rPr>
              <a:t>o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2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8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5">
                <a:solidFill>
                  <a:srgbClr val="252525"/>
                </a:solidFill>
                <a:latin typeface="Gill Sans MT"/>
                <a:cs typeface="Gill Sans MT"/>
              </a:rPr>
              <a:t>Radio</a:t>
            </a:r>
            <a:r>
              <a:rPr sz="1500" spc="-5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Identifiers</a:t>
            </a:r>
            <a:r>
              <a:rPr lang="en-US" sz="1500" spc="-35">
                <a:solidFill>
                  <a:srgbClr val="252525"/>
                </a:solidFill>
                <a:latin typeface="Gill Sans MT"/>
                <a:cs typeface="Gill Sans MT"/>
              </a:rPr>
              <a:t>: Mt. Hamilton Crew 1</a:t>
            </a:r>
            <a:r>
              <a:rPr sz="1500" spc="-7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10">
                <a:solidFill>
                  <a:srgbClr val="252525"/>
                </a:solidFill>
                <a:latin typeface="Gill Sans MT"/>
                <a:cs typeface="Gill Sans MT"/>
              </a:rPr>
              <a:t>and</a:t>
            </a:r>
            <a:r>
              <a:rPr lang="en-US" sz="1500" spc="-70">
                <a:solidFill>
                  <a:srgbClr val="252525"/>
                </a:solidFill>
                <a:latin typeface="Gill Sans MT"/>
                <a:cs typeface="Gill Sans MT"/>
              </a:rPr>
              <a:t> Crew 2. 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6156" y="2064702"/>
            <a:ext cx="8677275" cy="277640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2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  <a:tab pos="5375910" algn="l"/>
                <a:tab pos="5604510" algn="l"/>
              </a:tabLst>
            </a:pPr>
            <a:r>
              <a:rPr lang="en-US" sz="1700" spc="-10">
                <a:solidFill>
                  <a:srgbClr val="252525"/>
                </a:solidFill>
                <a:latin typeface="Gill Sans MT"/>
                <a:cs typeface="Gill Sans MT"/>
              </a:rPr>
              <a:t>Mt. Hamilton/California National Guard</a:t>
            </a:r>
            <a:r>
              <a:rPr sz="1700" spc="-16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lang="en-US" sz="1700" spc="-30">
                <a:solidFill>
                  <a:srgbClr val="252525"/>
                </a:solidFill>
                <a:latin typeface="Gill Sans MT"/>
                <a:cs typeface="Gill Sans MT"/>
              </a:rPr>
              <a:t>(CMD</a:t>
            </a:r>
            <a:r>
              <a:rPr lang="en-US" sz="1700" spc="5">
                <a:solidFill>
                  <a:srgbClr val="252525"/>
                </a:solidFill>
                <a:latin typeface="Gill Sans MT"/>
                <a:cs typeface="Gill Sans MT"/>
              </a:rPr>
              <a:t>)</a:t>
            </a:r>
            <a:r>
              <a:rPr sz="1700">
                <a:solidFill>
                  <a:srgbClr val="252525"/>
                </a:solidFill>
                <a:latin typeface="Gill Sans MT"/>
                <a:cs typeface="Gill Sans MT"/>
              </a:rPr>
              <a:t>	</a:t>
            </a:r>
            <a:r>
              <a:rPr sz="1700" spc="5">
                <a:solidFill>
                  <a:srgbClr val="9BAEB5"/>
                </a:solidFill>
                <a:latin typeface="Arial"/>
                <a:cs typeface="Arial"/>
              </a:rPr>
              <a:t>•</a:t>
            </a:r>
            <a:r>
              <a:rPr sz="1700">
                <a:solidFill>
                  <a:srgbClr val="9BAEB5"/>
                </a:solidFill>
                <a:latin typeface="Arial"/>
                <a:cs typeface="Arial"/>
              </a:rPr>
              <a:t>	</a:t>
            </a:r>
            <a:r>
              <a:rPr sz="1700" spc="25">
                <a:solidFill>
                  <a:srgbClr val="252525"/>
                </a:solidFill>
                <a:latin typeface="Gill Sans MT"/>
                <a:cs typeface="Gill Sans MT"/>
              </a:rPr>
              <a:t>P</a:t>
            </a:r>
            <a:r>
              <a:rPr sz="1700" spc="2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700" spc="40">
                <a:solidFill>
                  <a:srgbClr val="252525"/>
                </a:solidFill>
                <a:latin typeface="Gill Sans MT"/>
                <a:cs typeface="Gill Sans MT"/>
              </a:rPr>
              <a:t>h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eco</a:t>
            </a:r>
            <a:r>
              <a:rPr sz="1700" spc="-15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25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700">
                <a:solidFill>
                  <a:srgbClr val="252525"/>
                </a:solidFill>
                <a:latin typeface="Gill Sans MT"/>
                <a:cs typeface="Gill Sans MT"/>
              </a:rPr>
              <a:t>ir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700" spc="20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70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700" spc="20">
                <a:solidFill>
                  <a:srgbClr val="252525"/>
                </a:solidFill>
                <a:latin typeface="Gill Sans MT"/>
                <a:cs typeface="Gill Sans MT"/>
              </a:rPr>
              <a:t>g</a:t>
            </a:r>
            <a:r>
              <a:rPr sz="1700" spc="45">
                <a:solidFill>
                  <a:srgbClr val="252525"/>
                </a:solidFill>
                <a:latin typeface="Gill Sans MT"/>
                <a:cs typeface="Gill Sans MT"/>
              </a:rPr>
              <a:t>h</a:t>
            </a:r>
            <a:r>
              <a:rPr sz="1700" spc="3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er</a:t>
            </a:r>
            <a:r>
              <a:rPr sz="1700" spc="-18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5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700" spc="-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-10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7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700" spc="45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700" spc="10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sz="1700" spc="-16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700" spc="-30">
                <a:solidFill>
                  <a:srgbClr val="252525"/>
                </a:solidFill>
                <a:latin typeface="Gill Sans MT"/>
                <a:cs typeface="Gill Sans MT"/>
              </a:rPr>
              <a:t>(</a:t>
            </a:r>
            <a:r>
              <a:rPr sz="1700" spc="25">
                <a:solidFill>
                  <a:srgbClr val="252525"/>
                </a:solidFill>
                <a:latin typeface="Gill Sans MT"/>
                <a:cs typeface="Gill Sans MT"/>
              </a:rPr>
              <a:t>P</a:t>
            </a:r>
            <a:r>
              <a:rPr sz="1700" spc="-10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700" spc="35">
                <a:solidFill>
                  <a:srgbClr val="252525"/>
                </a:solidFill>
                <a:latin typeface="Gill Sans MT"/>
                <a:cs typeface="Gill Sans MT"/>
              </a:rPr>
              <a:t>H</a:t>
            </a:r>
            <a:r>
              <a:rPr sz="1700" spc="5">
                <a:solidFill>
                  <a:srgbClr val="252525"/>
                </a:solidFill>
                <a:latin typeface="Gill Sans MT"/>
                <a:cs typeface="Gill Sans MT"/>
              </a:rPr>
              <a:t>)</a:t>
            </a:r>
            <a:endParaRPr sz="17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650608" y="2377975"/>
            <a:ext cx="1956788" cy="859210"/>
          </a:xfrm>
          <a:prstGeom prst="rect">
            <a:avLst/>
          </a:prstGeom>
        </p:spPr>
        <p:txBody>
          <a:bodyPr vert="horz" wrap="square" lIns="0" tIns="88900" rIns="0" bIns="0" rtlCol="0" anchor="t">
            <a:spAutoFit/>
          </a:bodyPr>
          <a:lstStyle/>
          <a:p>
            <a:pPr marL="241300" indent="-229235"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-5">
                <a:solidFill>
                  <a:srgbClr val="252525"/>
                </a:solidFill>
                <a:latin typeface="Gill Sans MT"/>
                <a:cs typeface="Gill Sans MT"/>
              </a:rPr>
              <a:t>Emergency Response &amp; Fuel</a:t>
            </a:r>
            <a:r>
              <a:rPr sz="1500" spc="-2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Mitigation</a:t>
            </a:r>
            <a:endParaRPr lang="en-US" sz="1500">
              <a:latin typeface="Gill Sans MT"/>
              <a:cs typeface="Gill Sans MT"/>
            </a:endParaRPr>
          </a:p>
          <a:p>
            <a:pPr marL="241300" indent="-229235">
              <a:spcBef>
                <a:spcPts val="6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6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pe</a:t>
            </a:r>
            <a:r>
              <a:rPr sz="1500" spc="-9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lang="en-US" sz="1500" spc="30">
                <a:solidFill>
                  <a:srgbClr val="252525"/>
                </a:solidFill>
                <a:latin typeface="Gill Sans MT"/>
                <a:cs typeface="Gill Sans MT"/>
              </a:rPr>
              <a:t> </a:t>
            </a:r>
            <a:r>
              <a:rPr lang="en-US" sz="1500" spc="-225">
                <a:solidFill>
                  <a:srgbClr val="252525"/>
                </a:solidFill>
                <a:latin typeface="Gill Sans MT"/>
                <a:cs typeface="Gill Sans MT"/>
              </a:rPr>
              <a:t> </a:t>
            </a:r>
            <a:endParaRPr lang="en-US" sz="1500" spc="-30">
              <a:solidFill>
                <a:srgbClr val="252525"/>
              </a:solidFill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648097" y="2899285"/>
            <a:ext cx="2132682" cy="1576714"/>
          </a:xfrm>
          <a:prstGeom prst="rect">
            <a:avLst/>
          </a:prstGeom>
        </p:spPr>
        <p:txBody>
          <a:bodyPr vert="horz" wrap="square" lIns="0" tIns="88265" rIns="0" bIns="0" rtlCol="0" anchor="t">
            <a:spAutoFit/>
          </a:bodyPr>
          <a:lstStyle/>
          <a:p>
            <a:pPr marL="241300" indent="-229235">
              <a:spcBef>
                <a:spcPts val="69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endParaRPr lang="en-US" sz="1500" spc="-15">
              <a:solidFill>
                <a:srgbClr val="252525"/>
              </a:solidFill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9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Fireline</a:t>
            </a:r>
            <a:r>
              <a:rPr sz="1500" spc="-5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Construction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0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0">
                <a:solidFill>
                  <a:srgbClr val="252525"/>
                </a:solidFill>
                <a:latin typeface="Gill Sans MT"/>
                <a:cs typeface="Gill Sans MT"/>
              </a:rPr>
              <a:t>Burning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7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op</a:t>
            </a:r>
            <a:r>
              <a:rPr sz="1500" spc="-5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up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0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Falling</a:t>
            </a:r>
            <a:endParaRPr sz="1500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650608" y="4147175"/>
            <a:ext cx="3785870" cy="2218556"/>
          </a:xfrm>
          <a:prstGeom prst="rect">
            <a:avLst/>
          </a:prstGeom>
        </p:spPr>
        <p:txBody>
          <a:bodyPr vert="horz" wrap="square" lIns="0" tIns="88900" rIns="0" bIns="0" rtlCol="0" anchor="t">
            <a:spAutoFit/>
          </a:bodyPr>
          <a:lstStyle/>
          <a:p>
            <a:pPr marL="241300" indent="-229235"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endParaRPr lang="en-US" sz="1500" spc="-5">
              <a:solidFill>
                <a:srgbClr val="252525"/>
              </a:solidFill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13</a:t>
            </a:r>
            <a:r>
              <a:rPr sz="1500" spc="1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Crew</a:t>
            </a:r>
            <a:r>
              <a:rPr sz="1500" spc="-8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5">
                <a:solidFill>
                  <a:srgbClr val="252525"/>
                </a:solidFill>
                <a:latin typeface="Gill Sans MT"/>
                <a:cs typeface="Gill Sans MT"/>
              </a:rPr>
              <a:t>Members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5">
                <a:solidFill>
                  <a:srgbClr val="252525"/>
                </a:solidFill>
                <a:latin typeface="Gill Sans MT"/>
                <a:cs typeface="Gill Sans MT"/>
              </a:rPr>
              <a:t>1-Fire Captain</a:t>
            </a:r>
          </a:p>
          <a:p>
            <a:pPr marL="241300" indent="-229235">
              <a:spcBef>
                <a:spcPts val="7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00" spc="5">
                <a:solidFill>
                  <a:srgbClr val="252525"/>
                </a:solidFill>
                <a:latin typeface="Gill Sans MT"/>
                <a:cs typeface="Gill Sans MT"/>
              </a:rPr>
              <a:t>1-Fire Apparatus Engineer</a:t>
            </a:r>
          </a:p>
          <a:p>
            <a:pPr marL="241300" indent="-229235">
              <a:spcBef>
                <a:spcPts val="6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B</a:t>
            </a:r>
            <a:r>
              <a:rPr lang="en-US" sz="1500">
                <a:solidFill>
                  <a:srgbClr val="252525"/>
                </a:solidFill>
                <a:latin typeface="Gill Sans MT"/>
                <a:cs typeface="Gill Sans MT"/>
              </a:rPr>
              <a:t> &amp; A</a:t>
            </a:r>
            <a:r>
              <a:rPr lang="en-US" sz="1500" spc="1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10">
                <a:solidFill>
                  <a:srgbClr val="252525"/>
                </a:solidFill>
                <a:latin typeface="Gill Sans MT"/>
                <a:cs typeface="Gill Sans MT"/>
              </a:rPr>
              <a:t>L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v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l</a:t>
            </a:r>
            <a:r>
              <a:rPr sz="1500" spc="-15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sz="1500" spc="-45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500" spc="-35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rs</a:t>
            </a:r>
            <a:endParaRPr lang="en-US"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8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 spc="-35">
                <a:solidFill>
                  <a:srgbClr val="252525"/>
                </a:solidFill>
                <a:latin typeface="Gill Sans MT"/>
                <a:cs typeface="Gill Sans MT"/>
              </a:rPr>
              <a:t>m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ge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y</a:t>
            </a:r>
            <a:r>
              <a:rPr sz="1500" spc="-10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500" spc="-22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6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500" spc="20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por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endParaRPr sz="1500">
              <a:latin typeface="Gill Sans MT"/>
              <a:cs typeface="Gill Sans MT"/>
            </a:endParaRPr>
          </a:p>
          <a:p>
            <a:pPr marL="241300" indent="-229235">
              <a:lnSpc>
                <a:spcPct val="100000"/>
              </a:lnSpc>
              <a:spcBef>
                <a:spcPts val="600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sz="1500" spc="-1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500" spc="-20">
                <a:solidFill>
                  <a:srgbClr val="252525"/>
                </a:solidFill>
                <a:latin typeface="Gill Sans MT"/>
                <a:cs typeface="Gill Sans MT"/>
              </a:rPr>
              <a:t>d</a:t>
            </a:r>
            <a:r>
              <a:rPr sz="1500" spc="-3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o</a:t>
            </a:r>
            <a:r>
              <a:rPr sz="1500" spc="-4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500" spc="-20">
                <a:solidFill>
                  <a:srgbClr val="252525"/>
                </a:solidFill>
                <a:latin typeface="Gill Sans MT"/>
                <a:cs typeface="Gill Sans MT"/>
              </a:rPr>
              <a:t>d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500" spc="2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500" spc="-3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f</a:t>
            </a:r>
            <a:r>
              <a:rPr sz="1500" spc="-35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rs</a:t>
            </a:r>
            <a:r>
              <a:rPr sz="1500" spc="-2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20">
                <a:solidFill>
                  <a:srgbClr val="252525"/>
                </a:solidFill>
                <a:latin typeface="Gill Sans MT"/>
                <a:cs typeface="Gill Sans MT"/>
              </a:rPr>
              <a:t>P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h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 spc="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o</a:t>
            </a:r>
            <a:r>
              <a:rPr sz="1500" spc="-12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500" spc="-7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1</a:t>
            </a:r>
            <a:r>
              <a:rPr sz="1500" spc="30">
                <a:solidFill>
                  <a:srgbClr val="252525"/>
                </a:solidFill>
                <a:latin typeface="Gill Sans MT"/>
                <a:cs typeface="Gill Sans MT"/>
              </a:rPr>
              <a:t> a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nd</a:t>
            </a:r>
            <a:r>
              <a:rPr sz="1500" spc="-6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 spc="-15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500" spc="2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w</a:t>
            </a:r>
            <a:r>
              <a:rPr sz="1500" spc="-7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500">
                <a:solidFill>
                  <a:srgbClr val="252525"/>
                </a:solidFill>
                <a:latin typeface="Gill Sans MT"/>
                <a:cs typeface="Gill Sans MT"/>
              </a:rPr>
              <a:t>2</a:t>
            </a:r>
            <a:endParaRPr sz="1500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33676" y="966850"/>
            <a:ext cx="7734300" cy="1190625"/>
          </a:xfrm>
          <a:prstGeom prst="rect">
            <a:avLst/>
          </a:prstGeom>
          <a:solidFill>
            <a:srgbClr val="FFFFFF"/>
          </a:solidFill>
          <a:ln w="31750">
            <a:solidFill>
              <a:srgbClr val="404040"/>
            </a:solidFill>
          </a:ln>
        </p:spPr>
        <p:txBody>
          <a:bodyPr vert="horz" wrap="square" lIns="0" tIns="348615" rIns="0" bIns="0" rtlCol="0">
            <a:spAutoFit/>
          </a:bodyPr>
          <a:lstStyle/>
          <a:p>
            <a:pPr marL="382270">
              <a:lnSpc>
                <a:spcPct val="100000"/>
              </a:lnSpc>
              <a:spcBef>
                <a:spcPts val="2745"/>
              </a:spcBef>
              <a:tabLst>
                <a:tab pos="1249045" algn="l"/>
                <a:tab pos="3735070" algn="l"/>
              </a:tabLst>
            </a:pPr>
            <a:r>
              <a:rPr sz="2750" b="0" spc="160">
                <a:solidFill>
                  <a:srgbClr val="252525"/>
                </a:solidFill>
                <a:latin typeface="Gill Sans MT"/>
                <a:cs typeface="Gill Sans MT"/>
              </a:rPr>
              <a:t>SCU	</a:t>
            </a:r>
            <a:r>
              <a:rPr sz="2750" b="0" spc="180">
                <a:solidFill>
                  <a:srgbClr val="252525"/>
                </a:solidFill>
                <a:latin typeface="Gill Sans MT"/>
                <a:cs typeface="Gill Sans MT"/>
              </a:rPr>
              <a:t>OPERATIONS	</a:t>
            </a:r>
            <a:r>
              <a:rPr sz="2750" b="0" spc="125">
                <a:solidFill>
                  <a:srgbClr val="252525"/>
                </a:solidFill>
                <a:latin typeface="Gill Sans MT"/>
                <a:cs typeface="Gill Sans MT"/>
              </a:rPr>
              <a:t>UPDATE</a:t>
            </a:r>
            <a:r>
              <a:rPr sz="2750" b="0" spc="33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2750" b="0" spc="5">
                <a:solidFill>
                  <a:srgbClr val="252525"/>
                </a:solidFill>
                <a:latin typeface="Gill Sans MT"/>
                <a:cs typeface="Gill Sans MT"/>
              </a:rPr>
              <a:t>-</a:t>
            </a:r>
            <a:r>
              <a:rPr sz="2750" b="0" spc="13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2750" b="0" spc="195">
                <a:solidFill>
                  <a:srgbClr val="252525"/>
                </a:solidFill>
                <a:latin typeface="Gill Sans MT"/>
                <a:cs typeface="Gill Sans MT"/>
              </a:rPr>
              <a:t>AIRCRAFT</a:t>
            </a:r>
            <a:endParaRPr sz="27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699347" y="2507055"/>
            <a:ext cx="3243734" cy="2898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241300" indent="-228600">
              <a:spcBef>
                <a:spcPts val="100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20">
                <a:solidFill>
                  <a:srgbClr val="252525"/>
                </a:solidFill>
                <a:latin typeface="Gill Sans MT"/>
                <a:cs typeface="Gill Sans MT"/>
              </a:rPr>
              <a:t>CAL</a:t>
            </a:r>
            <a:r>
              <a:rPr sz="1800" spc="-5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FIRE</a:t>
            </a:r>
            <a:r>
              <a:rPr lang="en-US" spc="5">
                <a:solidFill>
                  <a:srgbClr val="252525"/>
                </a:solidFill>
                <a:latin typeface="Gill Sans MT"/>
                <a:cs typeface="Gill Sans MT"/>
              </a:rPr>
              <a:t> S70i </a:t>
            </a:r>
            <a:r>
              <a:rPr lang="en-US" spc="5" err="1">
                <a:solidFill>
                  <a:srgbClr val="252525"/>
                </a:solidFill>
                <a:latin typeface="Gill Sans MT"/>
                <a:cs typeface="Gill Sans MT"/>
              </a:rPr>
              <a:t>Fire</a:t>
            </a:r>
            <a:r>
              <a:rPr lang="en-US" spc="-25" err="1">
                <a:solidFill>
                  <a:srgbClr val="252525"/>
                </a:solidFill>
                <a:latin typeface="Gill Sans MT"/>
                <a:cs typeface="Gill Sans MT"/>
              </a:rPr>
              <a:t>Hawk</a:t>
            </a:r>
            <a:r>
              <a:rPr sz="1800" spc="-3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-10">
                <a:solidFill>
                  <a:srgbClr val="252525"/>
                </a:solidFill>
                <a:latin typeface="Gill Sans MT"/>
                <a:cs typeface="Gill Sans MT"/>
              </a:rPr>
              <a:t>status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65117" y="2822610"/>
            <a:ext cx="2833624" cy="4412105"/>
          </a:xfrm>
          <a:prstGeom prst="rect">
            <a:avLst/>
          </a:prstGeom>
        </p:spPr>
        <p:txBody>
          <a:bodyPr vert="horz" wrap="square" lIns="0" tIns="147955" rIns="0" bIns="0" rtlCol="0" anchor="t">
            <a:spAutoFit/>
          </a:bodyPr>
          <a:lstStyle/>
          <a:p>
            <a:pPr marL="241300" indent="-229235">
              <a:lnSpc>
                <a:spcPct val="100000"/>
              </a:lnSpc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Alma </a:t>
            </a:r>
            <a:r>
              <a:rPr lang="en-US" sz="1550" spc="25" err="1">
                <a:solidFill>
                  <a:srgbClr val="252525"/>
                </a:solidFill>
                <a:latin typeface="Gill Sans MT"/>
                <a:cs typeface="Gill Sans MT"/>
              </a:rPr>
              <a:t>FireHawk</a:t>
            </a: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 Info sheet</a:t>
            </a:r>
          </a:p>
          <a:p>
            <a:pPr marL="241300" indent="-229235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Alma Copter in service year-round for water dropping and Rescue Missions.</a:t>
            </a:r>
          </a:p>
          <a:p>
            <a:pPr marL="755015" lvl="1" indent="-285750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With Crew on May 6th</a:t>
            </a:r>
          </a:p>
          <a:p>
            <a:pPr marL="241300" indent="-229235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All Bases except one base are S70i </a:t>
            </a:r>
            <a:r>
              <a:rPr lang="en-US" sz="1550" spc="25" err="1">
                <a:solidFill>
                  <a:srgbClr val="252525"/>
                </a:solidFill>
                <a:latin typeface="Gill Sans MT"/>
                <a:cs typeface="Gill Sans MT"/>
              </a:rPr>
              <a:t>FireHawk's</a:t>
            </a: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.</a:t>
            </a:r>
          </a:p>
          <a:p>
            <a:pPr marL="241300" indent="-229235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New numbering on all S70i Copters. (C601-C613) No specific number per base.</a:t>
            </a:r>
          </a:p>
          <a:p>
            <a:pPr marL="241300" indent="-229235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r>
              <a:rPr lang="en-US" sz="1550" spc="25">
                <a:solidFill>
                  <a:srgbClr val="252525"/>
                </a:solidFill>
                <a:latin typeface="Gill Sans MT"/>
                <a:cs typeface="Gill Sans MT"/>
              </a:rPr>
              <a:t>Alma Copter will be doing NVG Training within the unit over the next couple months. </a:t>
            </a:r>
          </a:p>
          <a:p>
            <a:pPr marL="698500" lvl="1" indent="-229235">
              <a:spcBef>
                <a:spcPts val="1165"/>
              </a:spcBef>
              <a:buClr>
                <a:srgbClr val="9BAEB5"/>
              </a:buClr>
              <a:buFont typeface="Arial"/>
              <a:buChar char="•"/>
              <a:tabLst>
                <a:tab pos="241300" algn="l"/>
                <a:tab pos="241935" algn="l"/>
              </a:tabLst>
            </a:pPr>
            <a:endParaRPr lang="en-US" sz="1550" spc="25">
              <a:solidFill>
                <a:srgbClr val="252525"/>
              </a:solidFill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422009" y="2539047"/>
            <a:ext cx="4192904" cy="1227900"/>
          </a:xfrm>
          <a:prstGeom prst="rect">
            <a:avLst/>
          </a:prstGeom>
        </p:spPr>
        <p:txBody>
          <a:bodyPr vert="horz" wrap="square" lIns="0" tIns="139065" rIns="0" bIns="0" rtlCol="0" anchor="t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9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sz="1800" spc="35">
                <a:solidFill>
                  <a:srgbClr val="252525"/>
                </a:solidFill>
                <a:latin typeface="Gill Sans MT"/>
                <a:cs typeface="Gill Sans MT"/>
              </a:rPr>
              <a:t>H</a:t>
            </a:r>
            <a:r>
              <a:rPr sz="1800" spc="-20">
                <a:solidFill>
                  <a:srgbClr val="252525"/>
                </a:solidFill>
                <a:latin typeface="Gill Sans MT"/>
                <a:cs typeface="Gill Sans MT"/>
              </a:rPr>
              <a:t>ollis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t</a:t>
            </a:r>
            <a:r>
              <a:rPr sz="1800" spc="35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800" spc="-16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AAB</a:t>
            </a:r>
            <a:r>
              <a:rPr sz="1800" spc="-2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–</a:t>
            </a:r>
            <a:r>
              <a:rPr sz="1800" spc="-13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800" spc="-20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800" spc="-4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800" spc="30">
                <a:solidFill>
                  <a:srgbClr val="252525"/>
                </a:solidFill>
                <a:latin typeface="Gill Sans MT"/>
                <a:cs typeface="Gill Sans MT"/>
              </a:rPr>
              <a:t>cr</a:t>
            </a:r>
            <a:r>
              <a:rPr sz="1800" spc="-20">
                <a:solidFill>
                  <a:srgbClr val="252525"/>
                </a:solidFill>
                <a:latin typeface="Gill Sans MT"/>
                <a:cs typeface="Gill Sans MT"/>
              </a:rPr>
              <a:t>a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ft</a:t>
            </a:r>
            <a:r>
              <a:rPr sz="1800" spc="-5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-25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n</a:t>
            </a:r>
            <a:r>
              <a:rPr sz="1800" spc="20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 spc="-20">
                <a:solidFill>
                  <a:srgbClr val="252525"/>
                </a:solidFill>
                <a:latin typeface="Gill Sans MT"/>
                <a:cs typeface="Gill Sans MT"/>
              </a:rPr>
              <a:t>s</a:t>
            </a:r>
            <a:r>
              <a:rPr sz="1800" spc="3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r>
              <a:rPr sz="1800" spc="110">
                <a:solidFill>
                  <a:srgbClr val="252525"/>
                </a:solidFill>
                <a:latin typeface="Gill Sans MT"/>
                <a:cs typeface="Gill Sans MT"/>
              </a:rPr>
              <a:t>r</a:t>
            </a:r>
            <a:r>
              <a:rPr sz="1800" spc="30">
                <a:solidFill>
                  <a:srgbClr val="252525"/>
                </a:solidFill>
                <a:latin typeface="Gill Sans MT"/>
                <a:cs typeface="Gill Sans MT"/>
              </a:rPr>
              <a:t>v</a:t>
            </a:r>
            <a:r>
              <a:rPr sz="1800" spc="-25">
                <a:solidFill>
                  <a:srgbClr val="252525"/>
                </a:solidFill>
                <a:latin typeface="Gill Sans MT"/>
                <a:cs typeface="Gill Sans MT"/>
              </a:rPr>
              <a:t>i</a:t>
            </a:r>
            <a:r>
              <a:rPr sz="1800" spc="30">
                <a:solidFill>
                  <a:srgbClr val="252525"/>
                </a:solidFill>
                <a:latin typeface="Gill Sans MT"/>
                <a:cs typeface="Gill Sans MT"/>
              </a:rPr>
              <a:t>c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e</a:t>
            </a:r>
            <a:endParaRPr sz="1800">
              <a:latin typeface="Gill Sans MT"/>
              <a:cs typeface="Gill Sans MT"/>
            </a:endParaRPr>
          </a:p>
          <a:p>
            <a:pPr marL="241300" indent="-228600">
              <a:spcBef>
                <a:spcPts val="995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15">
                <a:solidFill>
                  <a:srgbClr val="252525"/>
                </a:solidFill>
                <a:latin typeface="Gill Sans MT"/>
                <a:cs typeface="Gill Sans MT"/>
              </a:rPr>
              <a:t>All </a:t>
            </a:r>
            <a:r>
              <a:rPr lang="en-US" spc="-27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AAB</a:t>
            </a:r>
            <a:r>
              <a:rPr sz="1800" spc="-25">
                <a:solidFill>
                  <a:srgbClr val="252525"/>
                </a:solidFill>
                <a:latin typeface="Gill Sans MT"/>
                <a:cs typeface="Gill Sans MT"/>
              </a:rPr>
              <a:t> </a:t>
            </a:r>
            <a:r>
              <a:rPr sz="1800">
                <a:solidFill>
                  <a:srgbClr val="252525"/>
                </a:solidFill>
                <a:latin typeface="Gill Sans MT"/>
                <a:cs typeface="Gill Sans MT"/>
              </a:rPr>
              <a:t>-</a:t>
            </a:r>
            <a:r>
              <a:rPr lang="en-US" spc="40">
                <a:solidFill>
                  <a:srgbClr val="252525"/>
                </a:solidFill>
                <a:latin typeface="Gill Sans MT"/>
                <a:cs typeface="Gill Sans MT"/>
              </a:rPr>
              <a:t> TBA</a:t>
            </a:r>
          </a:p>
          <a:p>
            <a:pPr marL="298450" indent="-285750">
              <a:spcBef>
                <a:spcPts val="994"/>
              </a:spcBef>
              <a:buClr>
                <a:srgbClr val="9BAEB5"/>
              </a:buClr>
              <a:buFont typeface="Arial"/>
              <a:buChar char="•"/>
              <a:tabLst>
                <a:tab pos="240665" algn="l"/>
                <a:tab pos="241300" algn="l"/>
              </a:tabLst>
            </a:pPr>
            <a:r>
              <a:rPr lang="en-US" spc="40">
                <a:solidFill>
                  <a:srgbClr val="252525"/>
                </a:solidFill>
                <a:latin typeface="Gill Sans MT"/>
                <a:cs typeface="Gill Sans MT"/>
              </a:rPr>
              <a:t>C-130 Info sheet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4">
            <a:extLst>
              <a:ext uri="{FF2B5EF4-FFF2-40B4-BE49-F238E27FC236}">
                <a16:creationId xmlns:a16="http://schemas.microsoft.com/office/drawing/2014/main" id="{181DDBD0-A35C-49D9-2384-30E6D33627D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08903" y="206111"/>
            <a:ext cx="4788503" cy="65219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C6D547-D901-367A-504A-778366A1B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8742" y="204439"/>
            <a:ext cx="5320418" cy="652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167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04900" y="95250"/>
              <a:ext cx="4667250" cy="6229350"/>
            </a:xfrm>
            <a:prstGeom prst="rect">
              <a:avLst/>
            </a:prstGeom>
          </p:spPr>
        </p:pic>
        <p:sp>
          <p:nvSpPr>
            <p:cNvPr id="5" name="object 5"/>
            <p:cNvSpPr/>
            <p:nvPr/>
          </p:nvSpPr>
          <p:spPr>
            <a:xfrm>
              <a:off x="6096000" y="1143000"/>
              <a:ext cx="0" cy="4572000"/>
            </a:xfrm>
            <a:custGeom>
              <a:avLst/>
              <a:gdLst/>
              <a:ahLst/>
              <a:cxnLst/>
              <a:rect l="l" t="t" r="r" b="b"/>
              <a:pathLst>
                <a:path h="4572000">
                  <a:moveTo>
                    <a:pt x="0" y="4572000"/>
                  </a:moveTo>
                  <a:lnTo>
                    <a:pt x="0" y="0"/>
                  </a:lnTo>
                </a:path>
              </a:pathLst>
            </a:custGeom>
            <a:ln w="19050">
              <a:solidFill>
                <a:srgbClr val="495255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19850" y="314325"/>
              <a:ext cx="4505325" cy="6010275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715125" y="0"/>
              <a:ext cx="4533900" cy="679132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902B2EF-9D32-29F8-BE6D-ECB80838749D}"/>
              </a:ext>
            </a:extLst>
          </p:cNvPr>
          <p:cNvSpPr txBox="1"/>
          <p:nvPr/>
        </p:nvSpPr>
        <p:spPr>
          <a:xfrm>
            <a:off x="313436" y="2749330"/>
            <a:ext cx="61344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/>
              <a:t>Initial Attack Air to Ground Map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9537" y="1484202"/>
            <a:ext cx="9641566" cy="1863725"/>
          </a:xfrm>
        </p:spPr>
        <p:txBody>
          <a:bodyPr>
            <a:normAutofit/>
          </a:bodyPr>
          <a:lstStyle/>
          <a:p>
            <a:r>
              <a:rPr lang="en-US" sz="3600"/>
              <a:t>North ops predictive services</a:t>
            </a:r>
            <a:br>
              <a:rPr lang="en-US" sz="3600"/>
            </a:br>
            <a:r>
              <a:rPr lang="en-US" sz="3600"/>
              <a:t>2024 fire season outlook</a:t>
            </a:r>
            <a:br>
              <a:rPr lang="en-US" sz="3600"/>
            </a:br>
            <a:r>
              <a:rPr lang="en-US" sz="3600"/>
              <a:t>early analysis</a:t>
            </a:r>
          </a:p>
        </p:txBody>
      </p:sp>
    </p:spTree>
    <p:extLst>
      <p:ext uri="{BB962C8B-B14F-4D97-AF65-F5344CB8AC3E}">
        <p14:creationId xmlns:p14="http://schemas.microsoft.com/office/powerpoint/2010/main" val="30999964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E3AEC0-F5F4-B5F7-D1E5-3F60606C6B1D}"/>
              </a:ext>
            </a:extLst>
          </p:cNvPr>
          <p:cNvSpPr txBox="1"/>
          <p:nvPr/>
        </p:nvSpPr>
        <p:spPr>
          <a:xfrm>
            <a:off x="2350265" y="247879"/>
            <a:ext cx="7553897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Seasonal Outlooks – June, July, August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20F6EF-025F-54C1-BA82-BFF53ED58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41" y="1291683"/>
            <a:ext cx="6097283" cy="54826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CE12F8F-5B69-74B2-9B15-81A68CEB1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358" y="1291683"/>
            <a:ext cx="6097284" cy="54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79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3F6647-DC65-CDD8-697E-8F34B61252CF}"/>
              </a:ext>
            </a:extLst>
          </p:cNvPr>
          <p:cNvSpPr txBox="1"/>
          <p:nvPr/>
        </p:nvSpPr>
        <p:spPr>
          <a:xfrm>
            <a:off x="1728440" y="306659"/>
            <a:ext cx="854183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Looking Forward – Significant Fire Potential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4736A4E-DF80-0FB4-F635-4324CF1A01F6}"/>
              </a:ext>
            </a:extLst>
          </p:cNvPr>
          <p:cNvSpPr txBox="1"/>
          <p:nvPr/>
        </p:nvSpPr>
        <p:spPr>
          <a:xfrm>
            <a:off x="5421351" y="1546302"/>
            <a:ext cx="6348761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•Atmosphere will be in a state of complex flux next 4 months with some uncertainties in the </a:t>
            </a:r>
          </a:p>
          <a:p>
            <a:r>
              <a:rPr lang="en-US"/>
              <a:t>pattern anomalies but there is the possibility for a cooler spring. </a:t>
            </a:r>
          </a:p>
          <a:p>
            <a:endParaRPr lang="en-US"/>
          </a:p>
          <a:p>
            <a:r>
              <a:rPr lang="en-US"/>
              <a:t>•Moisture found within the snowpack is expected to be near normal on April 1st, when </a:t>
            </a:r>
          </a:p>
          <a:p>
            <a:r>
              <a:rPr lang="en-US"/>
              <a:t>readings are usually at their highest. </a:t>
            </a:r>
          </a:p>
          <a:p>
            <a:endParaRPr lang="en-US"/>
          </a:p>
          <a:p>
            <a:r>
              <a:rPr lang="en-US"/>
              <a:t>•Growing season starting up normally with more noticeable herbaceous curing likely latter </a:t>
            </a:r>
          </a:p>
          <a:p>
            <a:r>
              <a:rPr lang="en-US"/>
              <a:t>half of May into June across the lowlands. </a:t>
            </a:r>
          </a:p>
          <a:p>
            <a:endParaRPr lang="en-US"/>
          </a:p>
          <a:p>
            <a:r>
              <a:rPr lang="en-US"/>
              <a:t>•Significant Fire Potential is normal for March through June which means very little if any </a:t>
            </a:r>
          </a:p>
          <a:p>
            <a:r>
              <a:rPr lang="en-US"/>
              <a:t>activity from March through May and generally 1-2 per PSA during June. 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FC6B97-8C2E-8072-E8C5-3E8C110AD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13" y="1283436"/>
            <a:ext cx="5119803" cy="553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5899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6CFF14-7031-FB77-67B8-71A91AF39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079" y="1318043"/>
            <a:ext cx="11619875" cy="53898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EBC610-98B6-4723-D5A4-334FAC9AF714}"/>
              </a:ext>
            </a:extLst>
          </p:cNvPr>
          <p:cNvSpPr txBox="1"/>
          <p:nvPr/>
        </p:nvSpPr>
        <p:spPr>
          <a:xfrm>
            <a:off x="2219794" y="352269"/>
            <a:ext cx="724024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Predictive Services 4-Month Outlook​</a:t>
            </a:r>
          </a:p>
        </p:txBody>
      </p:sp>
    </p:spTree>
    <p:extLst>
      <p:ext uri="{BB962C8B-B14F-4D97-AF65-F5344CB8AC3E}">
        <p14:creationId xmlns:p14="http://schemas.microsoft.com/office/powerpoint/2010/main" val="5562934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690A5-8AC0-D704-E75C-E09DF5ACE3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32" y="1320120"/>
            <a:ext cx="5802135" cy="53629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53E0FD6-1C9A-0F6C-3870-60B079CCC1E0}"/>
              </a:ext>
            </a:extLst>
          </p:cNvPr>
          <p:cNvSpPr txBox="1"/>
          <p:nvPr/>
        </p:nvSpPr>
        <p:spPr>
          <a:xfrm>
            <a:off x="2414530" y="330505"/>
            <a:ext cx="7618162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California Precipitation (Water Year)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8490B5-1A1D-9D6F-13C6-6291E16D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960" y="1322024"/>
            <a:ext cx="5678056" cy="536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44728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45915" y="52447"/>
            <a:ext cx="12192000" cy="6858000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411164" y="3559811"/>
            <a:ext cx="1751330" cy="695960"/>
            <a:chOff x="1043243" y="3165860"/>
            <a:chExt cx="1751330" cy="695960"/>
          </a:xfrm>
        </p:grpSpPr>
        <p:sp>
          <p:nvSpPr>
            <p:cNvPr id="9" name="object 9"/>
            <p:cNvSpPr/>
            <p:nvPr/>
          </p:nvSpPr>
          <p:spPr>
            <a:xfrm>
              <a:off x="1065606" y="3190061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29">
                  <a:moveTo>
                    <a:pt x="1728470" y="0"/>
                  </a:moveTo>
                  <a:lnTo>
                    <a:pt x="0" y="0"/>
                  </a:lnTo>
                  <a:lnTo>
                    <a:pt x="0" y="671601"/>
                  </a:lnTo>
                  <a:lnTo>
                    <a:pt x="1728470" y="671601"/>
                  </a:lnTo>
                  <a:lnTo>
                    <a:pt x="1728470" y="662520"/>
                  </a:lnTo>
                  <a:lnTo>
                    <a:pt x="1728470" y="653453"/>
                  </a:lnTo>
                  <a:lnTo>
                    <a:pt x="1728470" y="18161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051634" y="3174935"/>
              <a:ext cx="1711960" cy="654050"/>
            </a:xfrm>
            <a:custGeom>
              <a:avLst/>
              <a:gdLst/>
              <a:ahLst/>
              <a:cxnLst/>
              <a:rect l="l" t="t" r="r" b="b"/>
              <a:pathLst>
                <a:path w="1711960" h="654050">
                  <a:moveTo>
                    <a:pt x="1711677" y="0"/>
                  </a:moveTo>
                  <a:lnTo>
                    <a:pt x="0" y="0"/>
                  </a:lnTo>
                  <a:lnTo>
                    <a:pt x="0" y="653445"/>
                  </a:lnTo>
                  <a:lnTo>
                    <a:pt x="1711677" y="653445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043243" y="3165860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29">
                  <a:moveTo>
                    <a:pt x="1728459" y="0"/>
                  </a:moveTo>
                  <a:lnTo>
                    <a:pt x="0" y="0"/>
                  </a:lnTo>
                  <a:lnTo>
                    <a:pt x="0" y="671596"/>
                  </a:lnTo>
                  <a:lnTo>
                    <a:pt x="1728459" y="671596"/>
                  </a:lnTo>
                  <a:lnTo>
                    <a:pt x="1728459" y="662520"/>
                  </a:lnTo>
                  <a:lnTo>
                    <a:pt x="16781" y="662520"/>
                  </a:lnTo>
                  <a:lnTo>
                    <a:pt x="8390" y="653445"/>
                  </a:lnTo>
                  <a:lnTo>
                    <a:pt x="16781" y="65344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71829">
                  <a:moveTo>
                    <a:pt x="16781" y="653445"/>
                  </a:moveTo>
                  <a:lnTo>
                    <a:pt x="8390" y="653445"/>
                  </a:lnTo>
                  <a:lnTo>
                    <a:pt x="16781" y="662520"/>
                  </a:lnTo>
                  <a:lnTo>
                    <a:pt x="16781" y="653445"/>
                  </a:lnTo>
                  <a:close/>
                </a:path>
                <a:path w="1728470" h="671829">
                  <a:moveTo>
                    <a:pt x="1711677" y="653445"/>
                  </a:moveTo>
                  <a:lnTo>
                    <a:pt x="16781" y="653445"/>
                  </a:lnTo>
                  <a:lnTo>
                    <a:pt x="16781" y="662520"/>
                  </a:lnTo>
                  <a:lnTo>
                    <a:pt x="1711677" y="662520"/>
                  </a:lnTo>
                  <a:lnTo>
                    <a:pt x="1711677" y="653445"/>
                  </a:lnTo>
                  <a:close/>
                </a:path>
                <a:path w="1728470" h="671829">
                  <a:moveTo>
                    <a:pt x="1711677" y="9075"/>
                  </a:moveTo>
                  <a:lnTo>
                    <a:pt x="1711677" y="662520"/>
                  </a:lnTo>
                  <a:lnTo>
                    <a:pt x="1720068" y="653445"/>
                  </a:lnTo>
                  <a:lnTo>
                    <a:pt x="1728459" y="653445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71829">
                  <a:moveTo>
                    <a:pt x="1728459" y="653445"/>
                  </a:moveTo>
                  <a:lnTo>
                    <a:pt x="1720068" y="653445"/>
                  </a:lnTo>
                  <a:lnTo>
                    <a:pt x="1711677" y="662520"/>
                  </a:lnTo>
                  <a:lnTo>
                    <a:pt x="1728459" y="662520"/>
                  </a:lnTo>
                  <a:lnTo>
                    <a:pt x="1728459" y="653445"/>
                  </a:lnTo>
                  <a:close/>
                </a:path>
                <a:path w="1728470" h="67182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71829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71829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399778" y="3595287"/>
            <a:ext cx="1711960" cy="512063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R="39370" algn="ctr">
              <a:lnSpc>
                <a:spcPct val="89314"/>
              </a:lnSpc>
              <a:spcBef>
                <a:spcPts val="170"/>
              </a:spcBef>
            </a:pPr>
            <a:r>
              <a:rPr sz="950" b="1" spc="-55" dirty="0">
                <a:latin typeface="Arial"/>
                <a:cs typeface="Arial"/>
              </a:rPr>
              <a:t>CONTRA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5" dirty="0">
                <a:latin typeface="Arial"/>
                <a:cs typeface="Arial"/>
              </a:rPr>
              <a:t>COS</a:t>
            </a:r>
            <a:r>
              <a:rPr sz="950" b="1" spc="-45" dirty="0">
                <a:latin typeface="Arial"/>
                <a:cs typeface="Arial"/>
              </a:rPr>
              <a:t>T</a:t>
            </a:r>
            <a:r>
              <a:rPr sz="950" b="1" spc="-55" dirty="0">
                <a:latin typeface="Arial"/>
                <a:cs typeface="Arial"/>
              </a:rPr>
              <a:t>A</a:t>
            </a:r>
            <a:r>
              <a:rPr sz="950" b="1" spc="-15" dirty="0">
                <a:latin typeface="Arial"/>
                <a:cs typeface="Arial"/>
              </a:rPr>
              <a:t> </a:t>
            </a:r>
            <a:r>
              <a:rPr lang="en-US" sz="950" b="1" spc="-50" dirty="0">
                <a:latin typeface="Arial"/>
                <a:cs typeface="Arial"/>
              </a:rPr>
              <a:t>BAT</a:t>
            </a:r>
            <a:r>
              <a:rPr lang="en-US" sz="950" b="1" spc="-45" dirty="0">
                <a:latin typeface="Arial"/>
                <a:cs typeface="Arial"/>
              </a:rPr>
              <a:t>TALION</a:t>
            </a:r>
            <a:endParaRPr lang="en-US" sz="950" dirty="0">
              <a:latin typeface="Arial"/>
              <a:cs typeface="Arial"/>
            </a:endParaRPr>
          </a:p>
          <a:p>
            <a:pPr marR="38100" algn="ctr">
              <a:lnSpc>
                <a:spcPct val="87719"/>
              </a:lnSpc>
            </a:pPr>
            <a:r>
              <a:rPr sz="950" b="1" spc="-45" dirty="0">
                <a:latin typeface="Arial"/>
                <a:cs typeface="Arial"/>
              </a:rPr>
              <a:t>B16</a:t>
            </a:r>
            <a:r>
              <a:rPr sz="950" b="1" spc="-35" dirty="0">
                <a:latin typeface="Arial"/>
                <a:cs typeface="Arial"/>
              </a:rPr>
              <a:t>1</a:t>
            </a:r>
            <a:r>
              <a:rPr sz="950" b="1" spc="-40" dirty="0">
                <a:latin typeface="Arial"/>
                <a:cs typeface="Arial"/>
              </a:rPr>
              <a:t>6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sz="950" b="1" spc="-55" dirty="0">
                <a:latin typeface="Arial"/>
                <a:cs typeface="Arial"/>
              </a:rPr>
              <a:t>B</a:t>
            </a:r>
            <a:r>
              <a:rPr sz="950" b="1" spc="-25" dirty="0">
                <a:latin typeface="Arial"/>
                <a:cs typeface="Arial"/>
              </a:rPr>
              <a:t>r</a:t>
            </a:r>
            <a:r>
              <a:rPr sz="950" b="1" spc="-40" dirty="0">
                <a:latin typeface="Arial"/>
                <a:cs typeface="Arial"/>
              </a:rPr>
              <a:t>y</a:t>
            </a:r>
            <a:r>
              <a:rPr sz="950" b="1" spc="-45" dirty="0">
                <a:latin typeface="Arial"/>
                <a:cs typeface="Arial"/>
              </a:rPr>
              <a:t>a</a:t>
            </a:r>
            <a:r>
              <a:rPr lang="en-US" sz="950" b="1" spc="-45" dirty="0">
                <a:latin typeface="Arial"/>
                <a:cs typeface="Arial"/>
              </a:rPr>
              <a:t>n Goff</a:t>
            </a:r>
            <a:endParaRPr sz="950" dirty="0">
              <a:latin typeface="Arial"/>
              <a:cs typeface="Arial"/>
            </a:endParaRPr>
          </a:p>
          <a:p>
            <a:pPr marR="36195" algn="ctr">
              <a:lnSpc>
                <a:spcPct val="87789"/>
              </a:lnSpc>
            </a:pPr>
            <a:r>
              <a:rPr sz="850" spc="-30" dirty="0">
                <a:latin typeface="Arial"/>
                <a:cs typeface="Arial"/>
              </a:rPr>
              <a:t>Cel</a:t>
            </a:r>
            <a:r>
              <a:rPr sz="850" spc="-15" dirty="0">
                <a:latin typeface="Arial"/>
                <a:cs typeface="Arial"/>
              </a:rPr>
              <a:t>l </a:t>
            </a:r>
            <a:r>
              <a:rPr sz="850" spc="-20" dirty="0">
                <a:latin typeface="Arial"/>
                <a:cs typeface="Arial"/>
              </a:rPr>
              <a:t>(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08</a:t>
            </a:r>
            <a:r>
              <a:rPr sz="850" spc="-20" dirty="0">
                <a:latin typeface="Arial"/>
                <a:cs typeface="Arial"/>
              </a:rPr>
              <a:t>) 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7</a:t>
            </a:r>
            <a:r>
              <a:rPr sz="850" spc="-30" dirty="0">
                <a:latin typeface="Arial"/>
                <a:cs typeface="Arial"/>
              </a:rPr>
              <a:t>2</a:t>
            </a:r>
            <a:r>
              <a:rPr sz="850" spc="-20" dirty="0">
                <a:latin typeface="Arial"/>
                <a:cs typeface="Arial"/>
              </a:rPr>
              <a:t>-</a:t>
            </a:r>
            <a:r>
              <a:rPr sz="850" spc="-35" dirty="0">
                <a:latin typeface="Arial"/>
                <a:cs typeface="Arial"/>
              </a:rPr>
              <a:t>1</a:t>
            </a:r>
            <a:r>
              <a:rPr sz="850" spc="-45" dirty="0">
                <a:latin typeface="Arial"/>
                <a:cs typeface="Arial"/>
              </a:rPr>
              <a:t>6</a:t>
            </a:r>
            <a:r>
              <a:rPr sz="850" spc="-35" dirty="0">
                <a:latin typeface="Arial"/>
                <a:cs typeface="Arial"/>
              </a:rPr>
              <a:t>16</a:t>
            </a:r>
            <a:endParaRPr sz="850" dirty="0">
              <a:latin typeface="Arial"/>
              <a:cs typeface="Arial"/>
            </a:endParaRPr>
          </a:p>
          <a:p>
            <a:pPr marR="37465" algn="ctr">
              <a:lnSpc>
                <a:spcPct val="89126"/>
              </a:lnSpc>
            </a:pPr>
            <a:r>
              <a:rPr sz="850" spc="-50" dirty="0">
                <a:latin typeface="Arial"/>
                <a:cs typeface="Arial"/>
              </a:rPr>
              <a:t>O</a:t>
            </a:r>
            <a:r>
              <a:rPr sz="850" spc="-20" dirty="0">
                <a:latin typeface="Arial"/>
                <a:cs typeface="Arial"/>
              </a:rPr>
              <a:t>ff</a:t>
            </a:r>
            <a:r>
              <a:rPr sz="850" spc="-15" dirty="0">
                <a:latin typeface="Arial"/>
                <a:cs typeface="Arial"/>
              </a:rPr>
              <a:t>i</a:t>
            </a:r>
            <a:r>
              <a:rPr sz="850" spc="-30" dirty="0">
                <a:latin typeface="Arial"/>
                <a:cs typeface="Arial"/>
              </a:rPr>
              <a:t>c</a:t>
            </a:r>
            <a:r>
              <a:rPr sz="850" spc="-35" dirty="0">
                <a:latin typeface="Arial"/>
                <a:cs typeface="Arial"/>
              </a:rPr>
              <a:t>e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(925</a:t>
            </a:r>
            <a:r>
              <a:rPr sz="850" spc="-20" dirty="0">
                <a:latin typeface="Arial"/>
                <a:cs typeface="Arial"/>
              </a:rPr>
              <a:t>)</a:t>
            </a:r>
            <a:r>
              <a:rPr sz="850" spc="-25" dirty="0">
                <a:latin typeface="Arial"/>
                <a:cs typeface="Arial"/>
              </a:rPr>
              <a:t> </a:t>
            </a:r>
            <a:r>
              <a:rPr sz="850" spc="-35" dirty="0">
                <a:latin typeface="Arial"/>
                <a:cs typeface="Arial"/>
              </a:rPr>
              <a:t>67</a:t>
            </a:r>
            <a:r>
              <a:rPr sz="850" spc="-30" dirty="0">
                <a:latin typeface="Arial"/>
                <a:cs typeface="Arial"/>
              </a:rPr>
              <a:t>2</a:t>
            </a:r>
            <a:r>
              <a:rPr sz="850" spc="-25" dirty="0">
                <a:latin typeface="Arial"/>
                <a:cs typeface="Arial"/>
              </a:rPr>
              <a:t>-</a:t>
            </a:r>
            <a:r>
              <a:rPr sz="850" spc="-45" dirty="0">
                <a:latin typeface="Arial"/>
                <a:cs typeface="Arial"/>
              </a:rPr>
              <a:t>6</a:t>
            </a:r>
            <a:r>
              <a:rPr sz="850" spc="-35" dirty="0">
                <a:latin typeface="Arial"/>
                <a:cs typeface="Arial"/>
              </a:rPr>
              <a:t>400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378626" y="2854601"/>
            <a:ext cx="1751330" cy="645795"/>
            <a:chOff x="1043243" y="2437994"/>
            <a:chExt cx="1751330" cy="645795"/>
          </a:xfrm>
        </p:grpSpPr>
        <p:sp>
          <p:nvSpPr>
            <p:cNvPr id="14" name="object 14"/>
            <p:cNvSpPr/>
            <p:nvPr/>
          </p:nvSpPr>
          <p:spPr>
            <a:xfrm>
              <a:off x="1065606" y="2462199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70" y="0"/>
                  </a:moveTo>
                  <a:lnTo>
                    <a:pt x="0" y="0"/>
                  </a:lnTo>
                  <a:lnTo>
                    <a:pt x="0" y="621385"/>
                  </a:lnTo>
                  <a:lnTo>
                    <a:pt x="1728470" y="621385"/>
                  </a:lnTo>
                  <a:lnTo>
                    <a:pt x="1728470" y="612305"/>
                  </a:lnTo>
                  <a:lnTo>
                    <a:pt x="1728470" y="603224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5"/>
            <p:cNvSpPr/>
            <p:nvPr/>
          </p:nvSpPr>
          <p:spPr>
            <a:xfrm>
              <a:off x="1051634" y="2447070"/>
              <a:ext cx="1711960" cy="603250"/>
            </a:xfrm>
            <a:custGeom>
              <a:avLst/>
              <a:gdLst/>
              <a:ahLst/>
              <a:cxnLst/>
              <a:rect l="l" t="t" r="r" b="b"/>
              <a:pathLst>
                <a:path w="1711960" h="603250">
                  <a:moveTo>
                    <a:pt x="1711677" y="0"/>
                  </a:moveTo>
                  <a:lnTo>
                    <a:pt x="0" y="0"/>
                  </a:lnTo>
                  <a:lnTo>
                    <a:pt x="0" y="603226"/>
                  </a:lnTo>
                  <a:lnTo>
                    <a:pt x="1711677" y="603226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1043243" y="2437994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59" y="0"/>
                  </a:moveTo>
                  <a:lnTo>
                    <a:pt x="0" y="0"/>
                  </a:lnTo>
                  <a:lnTo>
                    <a:pt x="0" y="621378"/>
                  </a:lnTo>
                  <a:lnTo>
                    <a:pt x="1728459" y="621378"/>
                  </a:lnTo>
                  <a:lnTo>
                    <a:pt x="1728459" y="612302"/>
                  </a:lnTo>
                  <a:lnTo>
                    <a:pt x="16781" y="612302"/>
                  </a:lnTo>
                  <a:lnTo>
                    <a:pt x="8390" y="603226"/>
                  </a:lnTo>
                  <a:lnTo>
                    <a:pt x="16781" y="60322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21664">
                  <a:moveTo>
                    <a:pt x="16781" y="603226"/>
                  </a:moveTo>
                  <a:lnTo>
                    <a:pt x="8390" y="603226"/>
                  </a:lnTo>
                  <a:lnTo>
                    <a:pt x="16781" y="612302"/>
                  </a:lnTo>
                  <a:lnTo>
                    <a:pt x="16781" y="603226"/>
                  </a:lnTo>
                  <a:close/>
                </a:path>
                <a:path w="1728470" h="621664">
                  <a:moveTo>
                    <a:pt x="1711677" y="603226"/>
                  </a:moveTo>
                  <a:lnTo>
                    <a:pt x="16781" y="603226"/>
                  </a:lnTo>
                  <a:lnTo>
                    <a:pt x="16781" y="612302"/>
                  </a:lnTo>
                  <a:lnTo>
                    <a:pt x="1711677" y="612302"/>
                  </a:lnTo>
                  <a:lnTo>
                    <a:pt x="1711677" y="603226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711677" y="612302"/>
                  </a:lnTo>
                  <a:lnTo>
                    <a:pt x="1720068" y="603226"/>
                  </a:lnTo>
                  <a:lnTo>
                    <a:pt x="1728459" y="603226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603226"/>
                  </a:moveTo>
                  <a:lnTo>
                    <a:pt x="1720068" y="603226"/>
                  </a:lnTo>
                  <a:lnTo>
                    <a:pt x="1711677" y="612302"/>
                  </a:lnTo>
                  <a:lnTo>
                    <a:pt x="1728459" y="612302"/>
                  </a:lnTo>
                  <a:lnTo>
                    <a:pt x="1728459" y="603226"/>
                  </a:lnTo>
                  <a:close/>
                </a:path>
                <a:path w="1728470" h="6216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396735" y="2871668"/>
            <a:ext cx="1711960" cy="512063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R="38100" algn="ctr">
              <a:lnSpc>
                <a:spcPct val="89314"/>
              </a:lnSpc>
              <a:spcBef>
                <a:spcPts val="160"/>
              </a:spcBef>
            </a:pP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5">
                <a:latin typeface="Arial"/>
                <a:cs typeface="Arial"/>
              </a:rPr>
              <a:t>AN</a:t>
            </a:r>
            <a:r>
              <a:rPr sz="950" b="1" spc="-10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L</a:t>
            </a:r>
            <a:r>
              <a:rPr sz="950" b="1" spc="-55">
                <a:latin typeface="Arial"/>
                <a:cs typeface="Arial"/>
              </a:rPr>
              <a:t>AUS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20">
                <a:latin typeface="Arial"/>
                <a:cs typeface="Arial"/>
              </a:rPr>
              <a:t>I</a:t>
            </a:r>
            <a:r>
              <a:rPr sz="950" b="1" spc="-50">
                <a:latin typeface="Arial"/>
                <a:cs typeface="Arial"/>
              </a:rPr>
              <a:t>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38735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5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Jason Novak</a:t>
            </a:r>
            <a:endParaRPr sz="950">
              <a:latin typeface="Arial"/>
              <a:cs typeface="Arial"/>
            </a:endParaRPr>
          </a:p>
          <a:p>
            <a:pPr marR="38735" algn="ctr">
              <a:lnSpc>
                <a:spcPct val="88235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15</a:t>
            </a:r>
            <a:endParaRPr sz="850">
              <a:latin typeface="Arial"/>
              <a:cs typeface="Arial"/>
            </a:endParaRPr>
          </a:p>
          <a:p>
            <a:pPr marR="37465" algn="ctr">
              <a:lnSpc>
                <a:spcPct val="89572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(209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89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5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5</a:t>
            </a:r>
            <a:r>
              <a:rPr sz="850" spc="-35">
                <a:latin typeface="Arial"/>
                <a:cs typeface="Arial"/>
              </a:rPr>
              <a:t>781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232961" y="2201241"/>
            <a:ext cx="1815464" cy="605155"/>
            <a:chOff x="5156305" y="2245591"/>
            <a:chExt cx="1815464" cy="605155"/>
          </a:xfrm>
        </p:grpSpPr>
        <p:sp>
          <p:nvSpPr>
            <p:cNvPr id="19" name="object 19"/>
            <p:cNvSpPr/>
            <p:nvPr/>
          </p:nvSpPr>
          <p:spPr>
            <a:xfrm>
              <a:off x="5178679" y="2269794"/>
              <a:ext cx="1793239" cy="581025"/>
            </a:xfrm>
            <a:custGeom>
              <a:avLst/>
              <a:gdLst/>
              <a:ahLst/>
              <a:cxnLst/>
              <a:rect l="l" t="t" r="r" b="b"/>
              <a:pathLst>
                <a:path w="1793240" h="581025">
                  <a:moveTo>
                    <a:pt x="1792782" y="0"/>
                  </a:moveTo>
                  <a:lnTo>
                    <a:pt x="0" y="0"/>
                  </a:lnTo>
                  <a:lnTo>
                    <a:pt x="0" y="580847"/>
                  </a:lnTo>
                  <a:lnTo>
                    <a:pt x="1792782" y="580847"/>
                  </a:lnTo>
                  <a:lnTo>
                    <a:pt x="1792782" y="571766"/>
                  </a:lnTo>
                  <a:lnTo>
                    <a:pt x="1792782" y="562698"/>
                  </a:lnTo>
                  <a:lnTo>
                    <a:pt x="1792782" y="18161"/>
                  </a:lnTo>
                  <a:lnTo>
                    <a:pt x="1792782" y="9080"/>
                  </a:lnTo>
                  <a:lnTo>
                    <a:pt x="179278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5164695" y="2254667"/>
              <a:ext cx="1776095" cy="563245"/>
            </a:xfrm>
            <a:custGeom>
              <a:avLst/>
              <a:gdLst/>
              <a:ahLst/>
              <a:cxnLst/>
              <a:rect l="l" t="t" r="r" b="b"/>
              <a:pathLst>
                <a:path w="1776095" h="563244">
                  <a:moveTo>
                    <a:pt x="1776005" y="0"/>
                  </a:moveTo>
                  <a:lnTo>
                    <a:pt x="0" y="0"/>
                  </a:lnTo>
                  <a:lnTo>
                    <a:pt x="0" y="562688"/>
                  </a:lnTo>
                  <a:lnTo>
                    <a:pt x="1776005" y="562688"/>
                  </a:lnTo>
                  <a:lnTo>
                    <a:pt x="177600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156305" y="2245591"/>
              <a:ext cx="1793239" cy="581025"/>
            </a:xfrm>
            <a:custGeom>
              <a:avLst/>
              <a:gdLst/>
              <a:ahLst/>
              <a:cxnLst/>
              <a:rect l="l" t="t" r="r" b="b"/>
              <a:pathLst>
                <a:path w="1793240" h="581025">
                  <a:moveTo>
                    <a:pt x="1792786" y="0"/>
                  </a:moveTo>
                  <a:lnTo>
                    <a:pt x="0" y="0"/>
                  </a:lnTo>
                  <a:lnTo>
                    <a:pt x="0" y="580840"/>
                  </a:lnTo>
                  <a:lnTo>
                    <a:pt x="1792786" y="580840"/>
                  </a:lnTo>
                  <a:lnTo>
                    <a:pt x="1792786" y="571764"/>
                  </a:lnTo>
                  <a:lnTo>
                    <a:pt x="16781" y="571764"/>
                  </a:lnTo>
                  <a:lnTo>
                    <a:pt x="8390" y="562688"/>
                  </a:lnTo>
                  <a:lnTo>
                    <a:pt x="16781" y="562688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92786" y="9075"/>
                  </a:lnTo>
                  <a:lnTo>
                    <a:pt x="1792786" y="0"/>
                  </a:lnTo>
                  <a:close/>
                </a:path>
                <a:path w="1793240" h="581025">
                  <a:moveTo>
                    <a:pt x="16781" y="562688"/>
                  </a:moveTo>
                  <a:lnTo>
                    <a:pt x="8390" y="562688"/>
                  </a:lnTo>
                  <a:lnTo>
                    <a:pt x="16781" y="571764"/>
                  </a:lnTo>
                  <a:lnTo>
                    <a:pt x="16781" y="562688"/>
                  </a:lnTo>
                  <a:close/>
                </a:path>
                <a:path w="1793240" h="581025">
                  <a:moveTo>
                    <a:pt x="1776005" y="562688"/>
                  </a:moveTo>
                  <a:lnTo>
                    <a:pt x="16781" y="562688"/>
                  </a:lnTo>
                  <a:lnTo>
                    <a:pt x="16781" y="571764"/>
                  </a:lnTo>
                  <a:lnTo>
                    <a:pt x="1776005" y="571764"/>
                  </a:lnTo>
                  <a:lnTo>
                    <a:pt x="1776005" y="562688"/>
                  </a:lnTo>
                  <a:close/>
                </a:path>
                <a:path w="1793240" h="581025">
                  <a:moveTo>
                    <a:pt x="1776005" y="9075"/>
                  </a:moveTo>
                  <a:lnTo>
                    <a:pt x="1776005" y="571764"/>
                  </a:lnTo>
                  <a:lnTo>
                    <a:pt x="1784396" y="562688"/>
                  </a:lnTo>
                  <a:lnTo>
                    <a:pt x="1792786" y="562688"/>
                  </a:lnTo>
                  <a:lnTo>
                    <a:pt x="1792786" y="18151"/>
                  </a:lnTo>
                  <a:lnTo>
                    <a:pt x="1784396" y="18151"/>
                  </a:lnTo>
                  <a:lnTo>
                    <a:pt x="1776005" y="9075"/>
                  </a:lnTo>
                  <a:close/>
                </a:path>
                <a:path w="1793240" h="581025">
                  <a:moveTo>
                    <a:pt x="1792786" y="562688"/>
                  </a:moveTo>
                  <a:lnTo>
                    <a:pt x="1784396" y="562688"/>
                  </a:lnTo>
                  <a:lnTo>
                    <a:pt x="1776005" y="571764"/>
                  </a:lnTo>
                  <a:lnTo>
                    <a:pt x="1792786" y="571764"/>
                  </a:lnTo>
                  <a:lnTo>
                    <a:pt x="1792786" y="562688"/>
                  </a:lnTo>
                  <a:close/>
                </a:path>
                <a:path w="1793240" h="58102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93240" h="581025">
                  <a:moveTo>
                    <a:pt x="1776005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76005" y="18151"/>
                  </a:lnTo>
                  <a:lnTo>
                    <a:pt x="1776005" y="9075"/>
                  </a:lnTo>
                  <a:close/>
                </a:path>
                <a:path w="1793240" h="581025">
                  <a:moveTo>
                    <a:pt x="1792786" y="9075"/>
                  </a:moveTo>
                  <a:lnTo>
                    <a:pt x="1776005" y="9075"/>
                  </a:lnTo>
                  <a:lnTo>
                    <a:pt x="1784396" y="18151"/>
                  </a:lnTo>
                  <a:lnTo>
                    <a:pt x="1792786" y="18151"/>
                  </a:lnTo>
                  <a:lnTo>
                    <a:pt x="179278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4194632" y="2252122"/>
            <a:ext cx="1765300" cy="389274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50165" algn="ctr">
              <a:lnSpc>
                <a:spcPct val="89314"/>
              </a:lnSpc>
              <a:spcBef>
                <a:spcPts val="100"/>
              </a:spcBef>
            </a:pPr>
            <a:r>
              <a:rPr sz="950" b="1" spc="-60">
                <a:latin typeface="Arial"/>
                <a:cs typeface="Arial"/>
              </a:rPr>
              <a:t>MORG</a:t>
            </a:r>
            <a:r>
              <a:rPr sz="950" b="1" spc="-55">
                <a:latin typeface="Arial"/>
                <a:cs typeface="Arial"/>
              </a:rPr>
              <a:t>AN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HIL</a:t>
            </a:r>
            <a:r>
              <a:rPr sz="950" b="1" spc="-45">
                <a:latin typeface="Arial"/>
                <a:cs typeface="Arial"/>
              </a:rPr>
              <a:t>L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5">
                <a:latin typeface="Arial"/>
                <a:cs typeface="Arial"/>
              </a:rPr>
              <a:t>A</a:t>
            </a:r>
            <a:r>
              <a:rPr sz="950" b="1" spc="-35">
                <a:latin typeface="Arial"/>
                <a:cs typeface="Arial"/>
              </a:rPr>
              <a:t>L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60">
                <a:latin typeface="Arial"/>
                <a:cs typeface="Arial"/>
              </a:rPr>
              <a:t>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50800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40">
                <a:latin typeface="Arial"/>
                <a:cs typeface="Arial"/>
              </a:rPr>
              <a:t>Alex Mikesell</a:t>
            </a:r>
            <a:endParaRPr sz="950">
              <a:latin typeface="Arial"/>
              <a:cs typeface="Arial"/>
            </a:endParaRPr>
          </a:p>
          <a:p>
            <a:pPr marR="48260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23" name="object 23"/>
          <p:cNvGrpSpPr/>
          <p:nvPr/>
        </p:nvGrpSpPr>
        <p:grpSpPr>
          <a:xfrm>
            <a:off x="4235004" y="2829367"/>
            <a:ext cx="1804035" cy="661035"/>
            <a:chOff x="5167492" y="2909322"/>
            <a:chExt cx="1804035" cy="661035"/>
          </a:xfrm>
        </p:grpSpPr>
        <p:sp>
          <p:nvSpPr>
            <p:cNvPr id="24" name="object 24"/>
            <p:cNvSpPr/>
            <p:nvPr/>
          </p:nvSpPr>
          <p:spPr>
            <a:xfrm>
              <a:off x="5189855" y="2933534"/>
              <a:ext cx="1781810" cy="636905"/>
            </a:xfrm>
            <a:custGeom>
              <a:avLst/>
              <a:gdLst/>
              <a:ahLst/>
              <a:cxnLst/>
              <a:rect l="l" t="t" r="r" b="b"/>
              <a:pathLst>
                <a:path w="1781809" h="636904">
                  <a:moveTo>
                    <a:pt x="1781606" y="0"/>
                  </a:moveTo>
                  <a:lnTo>
                    <a:pt x="0" y="0"/>
                  </a:lnTo>
                  <a:lnTo>
                    <a:pt x="0" y="636498"/>
                  </a:lnTo>
                  <a:lnTo>
                    <a:pt x="1781606" y="636498"/>
                  </a:lnTo>
                  <a:lnTo>
                    <a:pt x="1781606" y="627418"/>
                  </a:lnTo>
                  <a:lnTo>
                    <a:pt x="1781606" y="618350"/>
                  </a:lnTo>
                  <a:lnTo>
                    <a:pt x="1781606" y="18148"/>
                  </a:lnTo>
                  <a:lnTo>
                    <a:pt x="1781606" y="9067"/>
                  </a:lnTo>
                  <a:lnTo>
                    <a:pt x="1781606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5" name="object 25"/>
            <p:cNvSpPr/>
            <p:nvPr/>
          </p:nvSpPr>
          <p:spPr>
            <a:xfrm>
              <a:off x="5175883" y="2918398"/>
              <a:ext cx="1765300" cy="618490"/>
            </a:xfrm>
            <a:custGeom>
              <a:avLst/>
              <a:gdLst/>
              <a:ahLst/>
              <a:cxnLst/>
              <a:rect l="l" t="t" r="r" b="b"/>
              <a:pathLst>
                <a:path w="1765300" h="618489">
                  <a:moveTo>
                    <a:pt x="1764818" y="0"/>
                  </a:moveTo>
                  <a:lnTo>
                    <a:pt x="0" y="0"/>
                  </a:lnTo>
                  <a:lnTo>
                    <a:pt x="0" y="618352"/>
                  </a:lnTo>
                  <a:lnTo>
                    <a:pt x="1764818" y="618352"/>
                  </a:lnTo>
                  <a:lnTo>
                    <a:pt x="176481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6" name="object 26"/>
            <p:cNvSpPr/>
            <p:nvPr/>
          </p:nvSpPr>
          <p:spPr>
            <a:xfrm>
              <a:off x="5167492" y="2909322"/>
              <a:ext cx="1781810" cy="636905"/>
            </a:xfrm>
            <a:custGeom>
              <a:avLst/>
              <a:gdLst/>
              <a:ahLst/>
              <a:cxnLst/>
              <a:rect l="l" t="t" r="r" b="b"/>
              <a:pathLst>
                <a:path w="1781809" h="636904">
                  <a:moveTo>
                    <a:pt x="1781599" y="0"/>
                  </a:moveTo>
                  <a:lnTo>
                    <a:pt x="0" y="0"/>
                  </a:lnTo>
                  <a:lnTo>
                    <a:pt x="0" y="636504"/>
                  </a:lnTo>
                  <a:lnTo>
                    <a:pt x="1781599" y="636504"/>
                  </a:lnTo>
                  <a:lnTo>
                    <a:pt x="1781599" y="627428"/>
                  </a:lnTo>
                  <a:lnTo>
                    <a:pt x="16781" y="627428"/>
                  </a:lnTo>
                  <a:lnTo>
                    <a:pt x="8390" y="618352"/>
                  </a:lnTo>
                  <a:lnTo>
                    <a:pt x="16781" y="618352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81599" y="9075"/>
                  </a:lnTo>
                  <a:lnTo>
                    <a:pt x="1781599" y="0"/>
                  </a:lnTo>
                  <a:close/>
                </a:path>
                <a:path w="1781809" h="636904">
                  <a:moveTo>
                    <a:pt x="16781" y="618352"/>
                  </a:moveTo>
                  <a:lnTo>
                    <a:pt x="8390" y="618352"/>
                  </a:lnTo>
                  <a:lnTo>
                    <a:pt x="16781" y="627428"/>
                  </a:lnTo>
                  <a:lnTo>
                    <a:pt x="16781" y="618352"/>
                  </a:lnTo>
                  <a:close/>
                </a:path>
                <a:path w="1781809" h="636904">
                  <a:moveTo>
                    <a:pt x="1764818" y="618352"/>
                  </a:moveTo>
                  <a:lnTo>
                    <a:pt x="16781" y="618352"/>
                  </a:lnTo>
                  <a:lnTo>
                    <a:pt x="16781" y="627428"/>
                  </a:lnTo>
                  <a:lnTo>
                    <a:pt x="1764818" y="627428"/>
                  </a:lnTo>
                  <a:lnTo>
                    <a:pt x="1764818" y="618352"/>
                  </a:lnTo>
                  <a:close/>
                </a:path>
                <a:path w="1781809" h="636904">
                  <a:moveTo>
                    <a:pt x="1764818" y="9075"/>
                  </a:moveTo>
                  <a:lnTo>
                    <a:pt x="1764818" y="627428"/>
                  </a:lnTo>
                  <a:lnTo>
                    <a:pt x="1773208" y="618352"/>
                  </a:lnTo>
                  <a:lnTo>
                    <a:pt x="1781599" y="618352"/>
                  </a:lnTo>
                  <a:lnTo>
                    <a:pt x="1781599" y="18151"/>
                  </a:lnTo>
                  <a:lnTo>
                    <a:pt x="1773208" y="18151"/>
                  </a:lnTo>
                  <a:lnTo>
                    <a:pt x="1764818" y="9075"/>
                  </a:lnTo>
                  <a:close/>
                </a:path>
                <a:path w="1781809" h="636904">
                  <a:moveTo>
                    <a:pt x="1781599" y="618352"/>
                  </a:moveTo>
                  <a:lnTo>
                    <a:pt x="1773208" y="618352"/>
                  </a:lnTo>
                  <a:lnTo>
                    <a:pt x="1764818" y="627428"/>
                  </a:lnTo>
                  <a:lnTo>
                    <a:pt x="1781599" y="627428"/>
                  </a:lnTo>
                  <a:lnTo>
                    <a:pt x="1781599" y="618352"/>
                  </a:lnTo>
                  <a:close/>
                </a:path>
                <a:path w="1781809" h="63690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81809" h="636904">
                  <a:moveTo>
                    <a:pt x="1764818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64818" y="18151"/>
                  </a:lnTo>
                  <a:lnTo>
                    <a:pt x="1764818" y="9075"/>
                  </a:lnTo>
                  <a:close/>
                </a:path>
                <a:path w="1781809" h="636904">
                  <a:moveTo>
                    <a:pt x="1781599" y="9075"/>
                  </a:moveTo>
                  <a:lnTo>
                    <a:pt x="1764818" y="9075"/>
                  </a:lnTo>
                  <a:lnTo>
                    <a:pt x="1773208" y="18151"/>
                  </a:lnTo>
                  <a:lnTo>
                    <a:pt x="1781599" y="18151"/>
                  </a:lnTo>
                  <a:lnTo>
                    <a:pt x="178159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7" name="object 27"/>
          <p:cNvSpPr txBox="1"/>
          <p:nvPr/>
        </p:nvSpPr>
        <p:spPr>
          <a:xfrm>
            <a:off x="4188971" y="2888724"/>
            <a:ext cx="1765300" cy="50308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39370" algn="ctr">
              <a:lnSpc>
                <a:spcPct val="89314"/>
              </a:lnSpc>
              <a:spcBef>
                <a:spcPts val="100"/>
              </a:spcBef>
            </a:pPr>
            <a:r>
              <a:rPr sz="950" b="1" spc="-55">
                <a:latin typeface="Arial"/>
                <a:cs typeface="Arial"/>
              </a:rPr>
              <a:t>SAN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J</a:t>
            </a:r>
            <a:r>
              <a:rPr sz="950" b="1" spc="-50">
                <a:latin typeface="Arial"/>
                <a:cs typeface="Arial"/>
              </a:rPr>
              <a:t>O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50">
                <a:latin typeface="Arial"/>
                <a:cs typeface="Arial"/>
              </a:rPr>
              <a:t>E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40005" algn="ctr">
              <a:lnSpc>
                <a:spcPct val="88118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2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50">
                <a:latin typeface="Arial"/>
                <a:cs typeface="Arial"/>
              </a:rPr>
              <a:t>Vacant</a:t>
            </a:r>
            <a:endParaRPr sz="950">
              <a:latin typeface="Arial"/>
              <a:cs typeface="Arial"/>
            </a:endParaRPr>
          </a:p>
          <a:p>
            <a:pPr marR="37465" algn="ctr">
              <a:lnSpc>
                <a:spcPct val="87789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12</a:t>
            </a:r>
            <a:endParaRPr sz="850">
              <a:latin typeface="Arial"/>
              <a:cs typeface="Arial"/>
            </a:endParaRPr>
          </a:p>
          <a:p>
            <a:pPr marR="36195" algn="ctr">
              <a:lnSpc>
                <a:spcPct val="89126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</a:t>
            </a:r>
            <a:r>
              <a:rPr sz="850" spc="-35">
                <a:latin typeface="Arial"/>
                <a:cs typeface="Arial"/>
              </a:rPr>
              <a:t>408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35">
                <a:latin typeface="Arial"/>
                <a:cs typeface="Arial"/>
              </a:rPr>
              <a:t>268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600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28" name="object 28"/>
          <p:cNvGrpSpPr/>
          <p:nvPr/>
        </p:nvGrpSpPr>
        <p:grpSpPr>
          <a:xfrm>
            <a:off x="4257097" y="3510073"/>
            <a:ext cx="1778000" cy="695960"/>
            <a:chOff x="5162458" y="3661389"/>
            <a:chExt cx="1778000" cy="695960"/>
          </a:xfrm>
        </p:grpSpPr>
        <p:sp>
          <p:nvSpPr>
            <p:cNvPr id="29" name="object 29"/>
            <p:cNvSpPr/>
            <p:nvPr/>
          </p:nvSpPr>
          <p:spPr>
            <a:xfrm>
              <a:off x="5184825" y="3685603"/>
              <a:ext cx="1755775" cy="671830"/>
            </a:xfrm>
            <a:custGeom>
              <a:avLst/>
              <a:gdLst/>
              <a:ahLst/>
              <a:cxnLst/>
              <a:rect l="l" t="t" r="r" b="b"/>
              <a:pathLst>
                <a:path w="1755775" h="671829">
                  <a:moveTo>
                    <a:pt x="1755305" y="0"/>
                  </a:moveTo>
                  <a:lnTo>
                    <a:pt x="0" y="0"/>
                  </a:lnTo>
                  <a:lnTo>
                    <a:pt x="0" y="671588"/>
                  </a:lnTo>
                  <a:lnTo>
                    <a:pt x="1755305" y="671588"/>
                  </a:lnTo>
                  <a:lnTo>
                    <a:pt x="1755305" y="662520"/>
                  </a:lnTo>
                  <a:lnTo>
                    <a:pt x="1755305" y="653440"/>
                  </a:lnTo>
                  <a:lnTo>
                    <a:pt x="1755305" y="18148"/>
                  </a:lnTo>
                  <a:lnTo>
                    <a:pt x="1755305" y="9067"/>
                  </a:lnTo>
                  <a:lnTo>
                    <a:pt x="1755305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30"/>
            <p:cNvSpPr/>
            <p:nvPr/>
          </p:nvSpPr>
          <p:spPr>
            <a:xfrm>
              <a:off x="5170848" y="3670465"/>
              <a:ext cx="1738630" cy="654050"/>
            </a:xfrm>
            <a:custGeom>
              <a:avLst/>
              <a:gdLst/>
              <a:ahLst/>
              <a:cxnLst/>
              <a:rect l="l" t="t" r="r" b="b"/>
              <a:pathLst>
                <a:path w="1738629" h="654050">
                  <a:moveTo>
                    <a:pt x="1738527" y="0"/>
                  </a:moveTo>
                  <a:lnTo>
                    <a:pt x="0" y="0"/>
                  </a:lnTo>
                  <a:lnTo>
                    <a:pt x="0" y="653445"/>
                  </a:lnTo>
                  <a:lnTo>
                    <a:pt x="1738527" y="653445"/>
                  </a:lnTo>
                  <a:lnTo>
                    <a:pt x="17385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31"/>
            <p:cNvSpPr/>
            <p:nvPr/>
          </p:nvSpPr>
          <p:spPr>
            <a:xfrm>
              <a:off x="5162458" y="3661389"/>
              <a:ext cx="1755775" cy="671830"/>
            </a:xfrm>
            <a:custGeom>
              <a:avLst/>
              <a:gdLst/>
              <a:ahLst/>
              <a:cxnLst/>
              <a:rect l="l" t="t" r="r" b="b"/>
              <a:pathLst>
                <a:path w="1755775" h="671829">
                  <a:moveTo>
                    <a:pt x="1755308" y="0"/>
                  </a:moveTo>
                  <a:lnTo>
                    <a:pt x="0" y="0"/>
                  </a:lnTo>
                  <a:lnTo>
                    <a:pt x="0" y="671596"/>
                  </a:lnTo>
                  <a:lnTo>
                    <a:pt x="1755308" y="671596"/>
                  </a:lnTo>
                  <a:lnTo>
                    <a:pt x="1755308" y="662520"/>
                  </a:lnTo>
                  <a:lnTo>
                    <a:pt x="16781" y="662520"/>
                  </a:lnTo>
                  <a:lnTo>
                    <a:pt x="8390" y="653445"/>
                  </a:lnTo>
                  <a:lnTo>
                    <a:pt x="16781" y="65344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55308" y="9075"/>
                  </a:lnTo>
                  <a:lnTo>
                    <a:pt x="1755308" y="0"/>
                  </a:lnTo>
                  <a:close/>
                </a:path>
                <a:path w="1755775" h="671829">
                  <a:moveTo>
                    <a:pt x="16781" y="653445"/>
                  </a:moveTo>
                  <a:lnTo>
                    <a:pt x="8390" y="653445"/>
                  </a:lnTo>
                  <a:lnTo>
                    <a:pt x="16781" y="662520"/>
                  </a:lnTo>
                  <a:lnTo>
                    <a:pt x="16781" y="653445"/>
                  </a:lnTo>
                  <a:close/>
                </a:path>
                <a:path w="1755775" h="671829">
                  <a:moveTo>
                    <a:pt x="1738527" y="653445"/>
                  </a:moveTo>
                  <a:lnTo>
                    <a:pt x="16781" y="653445"/>
                  </a:lnTo>
                  <a:lnTo>
                    <a:pt x="16781" y="662520"/>
                  </a:lnTo>
                  <a:lnTo>
                    <a:pt x="1738527" y="662520"/>
                  </a:lnTo>
                  <a:lnTo>
                    <a:pt x="1738527" y="653445"/>
                  </a:lnTo>
                  <a:close/>
                </a:path>
                <a:path w="1755775" h="671829">
                  <a:moveTo>
                    <a:pt x="1738527" y="9075"/>
                  </a:moveTo>
                  <a:lnTo>
                    <a:pt x="1738527" y="662520"/>
                  </a:lnTo>
                  <a:lnTo>
                    <a:pt x="1746918" y="653445"/>
                  </a:lnTo>
                  <a:lnTo>
                    <a:pt x="1755308" y="653445"/>
                  </a:lnTo>
                  <a:lnTo>
                    <a:pt x="1755308" y="18151"/>
                  </a:lnTo>
                  <a:lnTo>
                    <a:pt x="1746918" y="18151"/>
                  </a:lnTo>
                  <a:lnTo>
                    <a:pt x="1738527" y="9075"/>
                  </a:lnTo>
                  <a:close/>
                </a:path>
                <a:path w="1755775" h="671829">
                  <a:moveTo>
                    <a:pt x="1755308" y="653445"/>
                  </a:moveTo>
                  <a:lnTo>
                    <a:pt x="1746918" y="653445"/>
                  </a:lnTo>
                  <a:lnTo>
                    <a:pt x="1738527" y="662520"/>
                  </a:lnTo>
                  <a:lnTo>
                    <a:pt x="1755308" y="662520"/>
                  </a:lnTo>
                  <a:lnTo>
                    <a:pt x="1755308" y="653445"/>
                  </a:lnTo>
                  <a:close/>
                </a:path>
                <a:path w="1755775" h="67182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55775" h="671829">
                  <a:moveTo>
                    <a:pt x="173852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38527" y="18151"/>
                  </a:lnTo>
                  <a:lnTo>
                    <a:pt x="1738527" y="9075"/>
                  </a:lnTo>
                  <a:close/>
                </a:path>
                <a:path w="1755775" h="671829">
                  <a:moveTo>
                    <a:pt x="1755308" y="9075"/>
                  </a:moveTo>
                  <a:lnTo>
                    <a:pt x="1738527" y="9075"/>
                  </a:lnTo>
                  <a:lnTo>
                    <a:pt x="1746918" y="18151"/>
                  </a:lnTo>
                  <a:lnTo>
                    <a:pt x="1755308" y="18151"/>
                  </a:lnTo>
                  <a:lnTo>
                    <a:pt x="1755308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32" name="object 32"/>
          <p:cNvSpPr txBox="1"/>
          <p:nvPr/>
        </p:nvSpPr>
        <p:spPr>
          <a:xfrm>
            <a:off x="4234340" y="3587667"/>
            <a:ext cx="1738630" cy="512063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L="347980">
              <a:lnSpc>
                <a:spcPct val="89314"/>
              </a:lnSpc>
              <a:spcBef>
                <a:spcPts val="170"/>
              </a:spcBef>
            </a:pPr>
            <a:r>
              <a:rPr sz="950" b="1" spc="-55">
                <a:latin typeface="Arial"/>
                <a:cs typeface="Arial"/>
              </a:rPr>
              <a:t>ALMA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L="360045">
              <a:lnSpc>
                <a:spcPct val="87719"/>
              </a:lnSpc>
            </a:pPr>
            <a:r>
              <a:rPr lang="en-US" sz="950" b="1" spc="-50">
                <a:latin typeface="Arial"/>
                <a:cs typeface="Arial"/>
              </a:rPr>
              <a:t>   </a:t>
            </a: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3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J</a:t>
            </a:r>
            <a:r>
              <a:rPr lang="en-US" sz="950" b="1" spc="-45">
                <a:latin typeface="Arial"/>
                <a:cs typeface="Arial"/>
              </a:rPr>
              <a:t>eff Cox</a:t>
            </a:r>
            <a:endParaRPr sz="950">
              <a:latin typeface="Arial"/>
              <a:cs typeface="Arial"/>
            </a:endParaRPr>
          </a:p>
          <a:p>
            <a:pPr marL="402590">
              <a:lnSpc>
                <a:spcPct val="87789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13</a:t>
            </a:r>
            <a:endParaRPr sz="850">
              <a:latin typeface="Arial"/>
              <a:cs typeface="Arial"/>
            </a:endParaRPr>
          </a:p>
          <a:p>
            <a:pPr marL="357505">
              <a:lnSpc>
                <a:spcPct val="89126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867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613</a:t>
            </a:r>
            <a:endParaRPr sz="85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4223819" y="1408295"/>
            <a:ext cx="1789430" cy="24765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75"/>
              </a:spcBef>
            </a:pP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SOU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5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B</a:t>
            </a:r>
            <a:r>
              <a:rPr sz="1150" b="1" spc="-75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5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50" b="1" spc="-45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150" b="1" spc="-45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150" b="1" spc="-3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50" b="1" spc="-85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150">
              <a:latin typeface="Arial"/>
              <a:cs typeface="Arial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10040650" y="1410451"/>
            <a:ext cx="1849826" cy="217367"/>
          </a:xfrm>
          <a:prstGeom prst="rect">
            <a:avLst/>
          </a:prstGeom>
          <a:solidFill>
            <a:srgbClr val="0000FF"/>
          </a:solidFill>
          <a:ln w="906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45440">
              <a:lnSpc>
                <a:spcPct val="100000"/>
              </a:lnSpc>
              <a:spcBef>
                <a:spcPts val="315"/>
              </a:spcBef>
            </a:pP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ADMINISTRATION</a:t>
            </a:r>
            <a:endParaRPr sz="115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344361" y="1311859"/>
            <a:ext cx="1764664" cy="26162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07645">
              <a:lnSpc>
                <a:spcPct val="100000"/>
              </a:lnSpc>
              <a:spcBef>
                <a:spcPts val="80"/>
              </a:spcBef>
            </a:pP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EAST</a:t>
            </a:r>
            <a:r>
              <a:rPr sz="115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BAY</a:t>
            </a:r>
            <a:r>
              <a:rPr sz="115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DIV</a:t>
            </a:r>
            <a:r>
              <a:rPr sz="1150" b="1" spc="-3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150" b="1" spc="-75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150" b="1" spc="-5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36" name="object 36"/>
          <p:cNvGrpSpPr/>
          <p:nvPr/>
        </p:nvGrpSpPr>
        <p:grpSpPr>
          <a:xfrm>
            <a:off x="4291734" y="4525031"/>
            <a:ext cx="1751330" cy="695960"/>
            <a:chOff x="5189308" y="4826095"/>
            <a:chExt cx="1751330" cy="695960"/>
          </a:xfrm>
        </p:grpSpPr>
        <p:sp>
          <p:nvSpPr>
            <p:cNvPr id="37" name="object 37"/>
            <p:cNvSpPr/>
            <p:nvPr/>
          </p:nvSpPr>
          <p:spPr>
            <a:xfrm>
              <a:off x="5211673" y="4850307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29">
                  <a:moveTo>
                    <a:pt x="1728457" y="0"/>
                  </a:moveTo>
                  <a:lnTo>
                    <a:pt x="0" y="0"/>
                  </a:lnTo>
                  <a:lnTo>
                    <a:pt x="0" y="671588"/>
                  </a:lnTo>
                  <a:lnTo>
                    <a:pt x="1728457" y="671588"/>
                  </a:lnTo>
                  <a:lnTo>
                    <a:pt x="1728457" y="662520"/>
                  </a:lnTo>
                  <a:lnTo>
                    <a:pt x="1728457" y="653440"/>
                  </a:lnTo>
                  <a:lnTo>
                    <a:pt x="1728457" y="18148"/>
                  </a:lnTo>
                  <a:lnTo>
                    <a:pt x="1728457" y="9067"/>
                  </a:lnTo>
                  <a:lnTo>
                    <a:pt x="172845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38"/>
            <p:cNvSpPr/>
            <p:nvPr/>
          </p:nvSpPr>
          <p:spPr>
            <a:xfrm>
              <a:off x="5197698" y="4835170"/>
              <a:ext cx="1711960" cy="654050"/>
            </a:xfrm>
            <a:custGeom>
              <a:avLst/>
              <a:gdLst/>
              <a:ahLst/>
              <a:cxnLst/>
              <a:rect l="l" t="t" r="r" b="b"/>
              <a:pathLst>
                <a:path w="1711959" h="654050">
                  <a:moveTo>
                    <a:pt x="1711677" y="0"/>
                  </a:moveTo>
                  <a:lnTo>
                    <a:pt x="0" y="0"/>
                  </a:lnTo>
                  <a:lnTo>
                    <a:pt x="0" y="653445"/>
                  </a:lnTo>
                  <a:lnTo>
                    <a:pt x="1711677" y="653445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39"/>
            <p:cNvSpPr/>
            <p:nvPr/>
          </p:nvSpPr>
          <p:spPr>
            <a:xfrm>
              <a:off x="5189308" y="4826095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29">
                  <a:moveTo>
                    <a:pt x="1728459" y="0"/>
                  </a:moveTo>
                  <a:lnTo>
                    <a:pt x="0" y="0"/>
                  </a:lnTo>
                  <a:lnTo>
                    <a:pt x="0" y="671596"/>
                  </a:lnTo>
                  <a:lnTo>
                    <a:pt x="1728459" y="671596"/>
                  </a:lnTo>
                  <a:lnTo>
                    <a:pt x="1728459" y="662520"/>
                  </a:lnTo>
                  <a:lnTo>
                    <a:pt x="16781" y="662520"/>
                  </a:lnTo>
                  <a:lnTo>
                    <a:pt x="8390" y="653445"/>
                  </a:lnTo>
                  <a:lnTo>
                    <a:pt x="16781" y="65344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71829">
                  <a:moveTo>
                    <a:pt x="16781" y="653445"/>
                  </a:moveTo>
                  <a:lnTo>
                    <a:pt x="8390" y="653445"/>
                  </a:lnTo>
                  <a:lnTo>
                    <a:pt x="16781" y="662520"/>
                  </a:lnTo>
                  <a:lnTo>
                    <a:pt x="16781" y="653445"/>
                  </a:lnTo>
                  <a:close/>
                </a:path>
                <a:path w="1728470" h="671829">
                  <a:moveTo>
                    <a:pt x="1711677" y="653445"/>
                  </a:moveTo>
                  <a:lnTo>
                    <a:pt x="16781" y="653445"/>
                  </a:lnTo>
                  <a:lnTo>
                    <a:pt x="16781" y="662520"/>
                  </a:lnTo>
                  <a:lnTo>
                    <a:pt x="1711677" y="662520"/>
                  </a:lnTo>
                  <a:lnTo>
                    <a:pt x="1711677" y="653445"/>
                  </a:lnTo>
                  <a:close/>
                </a:path>
                <a:path w="1728470" h="671829">
                  <a:moveTo>
                    <a:pt x="1711677" y="9075"/>
                  </a:moveTo>
                  <a:lnTo>
                    <a:pt x="1711677" y="662520"/>
                  </a:lnTo>
                  <a:lnTo>
                    <a:pt x="1720068" y="653445"/>
                  </a:lnTo>
                  <a:lnTo>
                    <a:pt x="1728459" y="653445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71829">
                  <a:moveTo>
                    <a:pt x="1728459" y="653445"/>
                  </a:moveTo>
                  <a:lnTo>
                    <a:pt x="1720068" y="653445"/>
                  </a:lnTo>
                  <a:lnTo>
                    <a:pt x="1711677" y="662520"/>
                  </a:lnTo>
                  <a:lnTo>
                    <a:pt x="1728459" y="662520"/>
                  </a:lnTo>
                  <a:lnTo>
                    <a:pt x="1728459" y="653445"/>
                  </a:lnTo>
                  <a:close/>
                </a:path>
                <a:path w="1728470" h="67182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71829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71829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0" name="object 40"/>
          <p:cNvSpPr txBox="1"/>
          <p:nvPr/>
        </p:nvSpPr>
        <p:spPr>
          <a:xfrm>
            <a:off x="4269929" y="4601079"/>
            <a:ext cx="1711960" cy="398251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R="36195" algn="ctr">
              <a:lnSpc>
                <a:spcPct val="89314"/>
              </a:lnSpc>
              <a:spcBef>
                <a:spcPts val="170"/>
              </a:spcBef>
            </a:pPr>
            <a:r>
              <a:rPr sz="950" b="1" spc="-45">
                <a:latin typeface="Arial"/>
                <a:cs typeface="Arial"/>
              </a:rPr>
              <a:t>TRAINING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36195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0</a:t>
            </a:r>
            <a:r>
              <a:rPr sz="950" b="1" spc="-40">
                <a:latin typeface="Arial"/>
                <a:cs typeface="Arial"/>
              </a:rPr>
              <a:t>6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45">
                <a:latin typeface="Arial"/>
                <a:cs typeface="Arial"/>
              </a:rPr>
              <a:t>Nicole </a:t>
            </a:r>
            <a:r>
              <a:rPr lang="en-US" sz="950" b="1" spc="-45" err="1">
                <a:latin typeface="Arial"/>
                <a:cs typeface="Arial"/>
              </a:rPr>
              <a:t>Benty</a:t>
            </a:r>
            <a:endParaRPr sz="950">
              <a:latin typeface="Arial"/>
              <a:cs typeface="Arial"/>
            </a:endParaRPr>
          </a:p>
          <a:p>
            <a:pPr marR="33020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45">
                <a:latin typeface="Arial"/>
                <a:cs typeface="Arial"/>
              </a:rPr>
              <a:t>2</a:t>
            </a:r>
            <a:r>
              <a:rPr sz="850" spc="-35">
                <a:latin typeface="Arial"/>
                <a:cs typeface="Arial"/>
              </a:rPr>
              <a:t>0</a:t>
            </a:r>
            <a:r>
              <a:rPr sz="850" spc="-30">
                <a:latin typeface="Arial"/>
                <a:cs typeface="Arial"/>
              </a:rPr>
              <a:t>6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3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06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41" name="object 41"/>
          <p:cNvGrpSpPr/>
          <p:nvPr/>
        </p:nvGrpSpPr>
        <p:grpSpPr>
          <a:xfrm>
            <a:off x="2292536" y="1857728"/>
            <a:ext cx="1751330" cy="628650"/>
            <a:chOff x="3106766" y="2285524"/>
            <a:chExt cx="1751330" cy="628650"/>
          </a:xfrm>
        </p:grpSpPr>
        <p:sp>
          <p:nvSpPr>
            <p:cNvPr id="42" name="object 42"/>
            <p:cNvSpPr/>
            <p:nvPr/>
          </p:nvSpPr>
          <p:spPr>
            <a:xfrm>
              <a:off x="3129140" y="2309736"/>
              <a:ext cx="1728470" cy="604520"/>
            </a:xfrm>
            <a:custGeom>
              <a:avLst/>
              <a:gdLst/>
              <a:ahLst/>
              <a:cxnLst/>
              <a:rect l="l" t="t" r="r" b="b"/>
              <a:pathLst>
                <a:path w="1728470" h="604519">
                  <a:moveTo>
                    <a:pt x="1728457" y="0"/>
                  </a:moveTo>
                  <a:lnTo>
                    <a:pt x="0" y="0"/>
                  </a:lnTo>
                  <a:lnTo>
                    <a:pt x="0" y="604431"/>
                  </a:lnTo>
                  <a:lnTo>
                    <a:pt x="1728457" y="604431"/>
                  </a:lnTo>
                  <a:lnTo>
                    <a:pt x="1728457" y="595363"/>
                  </a:lnTo>
                  <a:lnTo>
                    <a:pt x="1728457" y="586282"/>
                  </a:lnTo>
                  <a:lnTo>
                    <a:pt x="1728457" y="18148"/>
                  </a:lnTo>
                  <a:lnTo>
                    <a:pt x="1728457" y="9067"/>
                  </a:lnTo>
                  <a:lnTo>
                    <a:pt x="172845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3" name="object 43"/>
            <p:cNvSpPr/>
            <p:nvPr/>
          </p:nvSpPr>
          <p:spPr>
            <a:xfrm>
              <a:off x="3115157" y="2294600"/>
              <a:ext cx="1711960" cy="586740"/>
            </a:xfrm>
            <a:custGeom>
              <a:avLst/>
              <a:gdLst/>
              <a:ahLst/>
              <a:cxnLst/>
              <a:rect l="l" t="t" r="r" b="b"/>
              <a:pathLst>
                <a:path w="1711960" h="586739">
                  <a:moveTo>
                    <a:pt x="1711677" y="0"/>
                  </a:moveTo>
                  <a:lnTo>
                    <a:pt x="0" y="0"/>
                  </a:lnTo>
                  <a:lnTo>
                    <a:pt x="0" y="586285"/>
                  </a:lnTo>
                  <a:lnTo>
                    <a:pt x="1711677" y="586285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4" name="object 44"/>
            <p:cNvSpPr/>
            <p:nvPr/>
          </p:nvSpPr>
          <p:spPr>
            <a:xfrm>
              <a:off x="3106766" y="2285524"/>
              <a:ext cx="1728470" cy="604520"/>
            </a:xfrm>
            <a:custGeom>
              <a:avLst/>
              <a:gdLst/>
              <a:ahLst/>
              <a:cxnLst/>
              <a:rect l="l" t="t" r="r" b="b"/>
              <a:pathLst>
                <a:path w="1728470" h="604519">
                  <a:moveTo>
                    <a:pt x="1728459" y="0"/>
                  </a:moveTo>
                  <a:lnTo>
                    <a:pt x="0" y="0"/>
                  </a:lnTo>
                  <a:lnTo>
                    <a:pt x="0" y="604436"/>
                  </a:lnTo>
                  <a:lnTo>
                    <a:pt x="1728459" y="604436"/>
                  </a:lnTo>
                  <a:lnTo>
                    <a:pt x="1728459" y="595361"/>
                  </a:lnTo>
                  <a:lnTo>
                    <a:pt x="16781" y="595361"/>
                  </a:lnTo>
                  <a:lnTo>
                    <a:pt x="8390" y="586285"/>
                  </a:lnTo>
                  <a:lnTo>
                    <a:pt x="16781" y="58628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04519">
                  <a:moveTo>
                    <a:pt x="16781" y="586285"/>
                  </a:moveTo>
                  <a:lnTo>
                    <a:pt x="8390" y="586285"/>
                  </a:lnTo>
                  <a:lnTo>
                    <a:pt x="16781" y="595361"/>
                  </a:lnTo>
                  <a:lnTo>
                    <a:pt x="16781" y="586285"/>
                  </a:lnTo>
                  <a:close/>
                </a:path>
                <a:path w="1728470" h="604519">
                  <a:moveTo>
                    <a:pt x="1711677" y="586285"/>
                  </a:moveTo>
                  <a:lnTo>
                    <a:pt x="16781" y="586285"/>
                  </a:lnTo>
                  <a:lnTo>
                    <a:pt x="16781" y="595361"/>
                  </a:lnTo>
                  <a:lnTo>
                    <a:pt x="1711677" y="595361"/>
                  </a:lnTo>
                  <a:lnTo>
                    <a:pt x="1711677" y="586285"/>
                  </a:lnTo>
                  <a:close/>
                </a:path>
                <a:path w="1728470" h="604519">
                  <a:moveTo>
                    <a:pt x="1711677" y="9075"/>
                  </a:moveTo>
                  <a:lnTo>
                    <a:pt x="1711677" y="595361"/>
                  </a:lnTo>
                  <a:lnTo>
                    <a:pt x="1720068" y="586285"/>
                  </a:lnTo>
                  <a:lnTo>
                    <a:pt x="1728459" y="586285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04519">
                  <a:moveTo>
                    <a:pt x="1728459" y="586285"/>
                  </a:moveTo>
                  <a:lnTo>
                    <a:pt x="1720068" y="586285"/>
                  </a:lnTo>
                  <a:lnTo>
                    <a:pt x="1711677" y="595361"/>
                  </a:lnTo>
                  <a:lnTo>
                    <a:pt x="1728459" y="595361"/>
                  </a:lnTo>
                  <a:lnTo>
                    <a:pt x="1728459" y="586285"/>
                  </a:lnTo>
                  <a:close/>
                </a:path>
                <a:path w="1728470" h="60451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04519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04519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5" name="object 45"/>
          <p:cNvSpPr txBox="1"/>
          <p:nvPr/>
        </p:nvSpPr>
        <p:spPr>
          <a:xfrm>
            <a:off x="2267270" y="1923434"/>
            <a:ext cx="1711960" cy="396968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R="39370" algn="ctr">
              <a:lnSpc>
                <a:spcPct val="89314"/>
              </a:lnSpc>
              <a:spcBef>
                <a:spcPts val="160"/>
              </a:spcBef>
            </a:pPr>
            <a:r>
              <a:rPr sz="950" b="1" spc="-55">
                <a:latin typeface="Arial"/>
                <a:cs typeface="Arial"/>
              </a:rPr>
              <a:t>PR</a:t>
            </a:r>
            <a:r>
              <a:rPr sz="950" b="1" spc="-45">
                <a:latin typeface="Arial"/>
                <a:cs typeface="Arial"/>
              </a:rPr>
              <a:t>EV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50">
                <a:latin typeface="Arial"/>
                <a:cs typeface="Arial"/>
              </a:rPr>
              <a:t>NT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20">
                <a:latin typeface="Arial"/>
                <a:cs typeface="Arial"/>
              </a:rPr>
              <a:t>I</a:t>
            </a:r>
            <a:r>
              <a:rPr sz="950" b="1" spc="-50">
                <a:latin typeface="Arial"/>
                <a:cs typeface="Arial"/>
              </a:rPr>
              <a:t>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40640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2</a:t>
            </a:r>
            <a:r>
              <a:rPr sz="950" b="1" spc="-40">
                <a:latin typeface="Arial"/>
                <a:cs typeface="Arial"/>
              </a:rPr>
              <a:t>0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45">
                <a:latin typeface="Arial"/>
                <a:cs typeface="Arial"/>
              </a:rPr>
              <a:t>Zach Rutherford</a:t>
            </a:r>
            <a:endParaRPr sz="950">
              <a:latin typeface="Arial"/>
              <a:cs typeface="Arial"/>
            </a:endParaRPr>
          </a:p>
          <a:p>
            <a:pPr marR="36830" algn="ctr">
              <a:lnSpc>
                <a:spcPct val="89572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30">
                <a:latin typeface="Arial"/>
                <a:cs typeface="Arial"/>
              </a:rPr>
              <a:t>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620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46" name="object 46"/>
          <p:cNvGrpSpPr/>
          <p:nvPr/>
        </p:nvGrpSpPr>
        <p:grpSpPr>
          <a:xfrm>
            <a:off x="6158119" y="1826224"/>
            <a:ext cx="1851660" cy="751205"/>
            <a:chOff x="7242762" y="2245591"/>
            <a:chExt cx="1851660" cy="751205"/>
          </a:xfrm>
        </p:grpSpPr>
        <p:sp>
          <p:nvSpPr>
            <p:cNvPr id="47" name="object 47"/>
            <p:cNvSpPr/>
            <p:nvPr/>
          </p:nvSpPr>
          <p:spPr>
            <a:xfrm>
              <a:off x="7265137" y="2269794"/>
              <a:ext cx="1829435" cy="727075"/>
            </a:xfrm>
            <a:custGeom>
              <a:avLst/>
              <a:gdLst/>
              <a:ahLst/>
              <a:cxnLst/>
              <a:rect l="l" t="t" r="r" b="b"/>
              <a:pathLst>
                <a:path w="1829434" h="727075">
                  <a:moveTo>
                    <a:pt x="1829142" y="0"/>
                  </a:moveTo>
                  <a:lnTo>
                    <a:pt x="0" y="0"/>
                  </a:lnTo>
                  <a:lnTo>
                    <a:pt x="0" y="726655"/>
                  </a:lnTo>
                  <a:lnTo>
                    <a:pt x="1829142" y="726655"/>
                  </a:lnTo>
                  <a:lnTo>
                    <a:pt x="1829142" y="717588"/>
                  </a:lnTo>
                  <a:lnTo>
                    <a:pt x="1829142" y="708507"/>
                  </a:lnTo>
                  <a:lnTo>
                    <a:pt x="1829142" y="18161"/>
                  </a:lnTo>
                  <a:lnTo>
                    <a:pt x="1829142" y="9080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8" name="object 48"/>
            <p:cNvSpPr/>
            <p:nvPr/>
          </p:nvSpPr>
          <p:spPr>
            <a:xfrm>
              <a:off x="7251153" y="2254667"/>
              <a:ext cx="1812925" cy="708660"/>
            </a:xfrm>
            <a:custGeom>
              <a:avLst/>
              <a:gdLst/>
              <a:ahLst/>
              <a:cxnLst/>
              <a:rect l="l" t="t" r="r" b="b"/>
              <a:pathLst>
                <a:path w="1812925" h="708660">
                  <a:moveTo>
                    <a:pt x="1812364" y="0"/>
                  </a:moveTo>
                  <a:lnTo>
                    <a:pt x="0" y="0"/>
                  </a:lnTo>
                  <a:lnTo>
                    <a:pt x="0" y="708504"/>
                  </a:lnTo>
                  <a:lnTo>
                    <a:pt x="1812364" y="708504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9" name="object 49"/>
            <p:cNvSpPr/>
            <p:nvPr/>
          </p:nvSpPr>
          <p:spPr>
            <a:xfrm>
              <a:off x="7242762" y="2245591"/>
              <a:ext cx="1829435" cy="727075"/>
            </a:xfrm>
            <a:custGeom>
              <a:avLst/>
              <a:gdLst/>
              <a:ahLst/>
              <a:cxnLst/>
              <a:rect l="l" t="t" r="r" b="b"/>
              <a:pathLst>
                <a:path w="1829434" h="727075">
                  <a:moveTo>
                    <a:pt x="1829146" y="0"/>
                  </a:moveTo>
                  <a:lnTo>
                    <a:pt x="0" y="0"/>
                  </a:lnTo>
                  <a:lnTo>
                    <a:pt x="0" y="726655"/>
                  </a:lnTo>
                  <a:lnTo>
                    <a:pt x="1829146" y="726655"/>
                  </a:lnTo>
                  <a:lnTo>
                    <a:pt x="1829146" y="717579"/>
                  </a:lnTo>
                  <a:lnTo>
                    <a:pt x="16781" y="717579"/>
                  </a:lnTo>
                  <a:lnTo>
                    <a:pt x="8390" y="708504"/>
                  </a:lnTo>
                  <a:lnTo>
                    <a:pt x="16781" y="708504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727075">
                  <a:moveTo>
                    <a:pt x="16781" y="708504"/>
                  </a:moveTo>
                  <a:lnTo>
                    <a:pt x="8390" y="708504"/>
                  </a:lnTo>
                  <a:lnTo>
                    <a:pt x="16781" y="717579"/>
                  </a:lnTo>
                  <a:lnTo>
                    <a:pt x="16781" y="708504"/>
                  </a:lnTo>
                  <a:close/>
                </a:path>
                <a:path w="1829434" h="727075">
                  <a:moveTo>
                    <a:pt x="1812364" y="708504"/>
                  </a:moveTo>
                  <a:lnTo>
                    <a:pt x="16781" y="708504"/>
                  </a:lnTo>
                  <a:lnTo>
                    <a:pt x="16781" y="717579"/>
                  </a:lnTo>
                  <a:lnTo>
                    <a:pt x="1812364" y="717579"/>
                  </a:lnTo>
                  <a:lnTo>
                    <a:pt x="1812364" y="708504"/>
                  </a:lnTo>
                  <a:close/>
                </a:path>
                <a:path w="1829434" h="727075">
                  <a:moveTo>
                    <a:pt x="1812364" y="9075"/>
                  </a:moveTo>
                  <a:lnTo>
                    <a:pt x="1812364" y="717579"/>
                  </a:lnTo>
                  <a:lnTo>
                    <a:pt x="1820755" y="708504"/>
                  </a:lnTo>
                  <a:lnTo>
                    <a:pt x="1829146" y="708504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727075">
                  <a:moveTo>
                    <a:pt x="1829146" y="708504"/>
                  </a:moveTo>
                  <a:lnTo>
                    <a:pt x="1820755" y="708504"/>
                  </a:lnTo>
                  <a:lnTo>
                    <a:pt x="1812364" y="717579"/>
                  </a:lnTo>
                  <a:lnTo>
                    <a:pt x="1829146" y="717579"/>
                  </a:lnTo>
                  <a:lnTo>
                    <a:pt x="1829146" y="708504"/>
                  </a:lnTo>
                  <a:close/>
                </a:path>
                <a:path w="1829434" h="72707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727075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727075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0" name="object 50"/>
          <p:cNvSpPr txBox="1"/>
          <p:nvPr/>
        </p:nvSpPr>
        <p:spPr>
          <a:xfrm>
            <a:off x="6155261" y="1895721"/>
            <a:ext cx="1835150" cy="503086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81280" algn="ctr">
              <a:lnSpc>
                <a:spcPct val="89314"/>
              </a:lnSpc>
              <a:spcBef>
                <a:spcPts val="100"/>
              </a:spcBef>
            </a:pP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40">
                <a:latin typeface="Arial"/>
                <a:cs typeface="Arial"/>
              </a:rPr>
              <a:t>IRE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60">
                <a:latin typeface="Arial"/>
                <a:cs typeface="Arial"/>
              </a:rPr>
              <a:t>Q</a:t>
            </a:r>
            <a:r>
              <a:rPr sz="950" b="1" spc="-55">
                <a:latin typeface="Arial"/>
                <a:cs typeface="Arial"/>
              </a:rPr>
              <a:t>U</a:t>
            </a:r>
            <a:r>
              <a:rPr sz="950" b="1" spc="-20">
                <a:latin typeface="Arial"/>
                <a:cs typeface="Arial"/>
              </a:rPr>
              <a:t>I</a:t>
            </a:r>
            <a:r>
              <a:rPr sz="950" b="1" spc="-45">
                <a:latin typeface="Arial"/>
                <a:cs typeface="Arial"/>
              </a:rPr>
              <a:t>P</a:t>
            </a:r>
            <a:r>
              <a:rPr sz="950" b="1" spc="-55">
                <a:latin typeface="Arial"/>
                <a:cs typeface="Arial"/>
              </a:rPr>
              <a:t>MENT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60">
                <a:latin typeface="Arial"/>
                <a:cs typeface="Arial"/>
              </a:rPr>
              <a:t>MA</a:t>
            </a:r>
            <a:r>
              <a:rPr sz="950" b="1" spc="-50">
                <a:latin typeface="Arial"/>
                <a:cs typeface="Arial"/>
              </a:rPr>
              <a:t>N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60">
                <a:latin typeface="Arial"/>
                <a:cs typeface="Arial"/>
              </a:rPr>
              <a:t>G</a:t>
            </a:r>
            <a:r>
              <a:rPr sz="950" b="1" spc="-55">
                <a:latin typeface="Arial"/>
                <a:cs typeface="Arial"/>
              </a:rPr>
              <a:t>ER</a:t>
            </a:r>
            <a:endParaRPr lang="en-US" sz="950">
              <a:latin typeface="Arial"/>
              <a:cs typeface="Arial"/>
            </a:endParaRPr>
          </a:p>
          <a:p>
            <a:pPr marR="49530" algn="ctr">
              <a:lnSpc>
                <a:spcPct val="87719"/>
              </a:lnSpc>
            </a:pPr>
            <a:r>
              <a:rPr sz="950" b="1" spc="-55">
                <a:latin typeface="Arial"/>
                <a:cs typeface="Arial"/>
              </a:rPr>
              <a:t>R</a:t>
            </a:r>
            <a:r>
              <a:rPr sz="950" b="1" spc="-4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3</a:t>
            </a:r>
            <a:r>
              <a:rPr sz="950" b="1" spc="-40">
                <a:latin typeface="Arial"/>
                <a:cs typeface="Arial"/>
              </a:rPr>
              <a:t>0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35">
                <a:latin typeface="Arial"/>
                <a:cs typeface="Arial"/>
              </a:rPr>
              <a:t>J</a:t>
            </a:r>
            <a:r>
              <a:rPr sz="950" b="1" spc="-50">
                <a:latin typeface="Arial"/>
                <a:cs typeface="Arial"/>
              </a:rPr>
              <a:t>ames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Lop</a:t>
            </a:r>
            <a:r>
              <a:rPr sz="950" b="1" spc="-40">
                <a:latin typeface="Arial"/>
                <a:cs typeface="Arial"/>
              </a:rPr>
              <a:t>ez</a:t>
            </a:r>
            <a:endParaRPr sz="950">
              <a:latin typeface="Arial"/>
              <a:cs typeface="Arial"/>
            </a:endParaRPr>
          </a:p>
          <a:p>
            <a:pPr marR="78105" algn="ctr">
              <a:lnSpc>
                <a:spcPct val="87789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08</a:t>
            </a:r>
            <a:endParaRPr sz="850">
              <a:latin typeface="Arial"/>
              <a:cs typeface="Arial"/>
            </a:endParaRPr>
          </a:p>
          <a:p>
            <a:pPr marR="76835" algn="ctr">
              <a:lnSpc>
                <a:spcPct val="89126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(209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89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5</a:t>
            </a:r>
            <a:r>
              <a:rPr sz="850" spc="-35">
                <a:latin typeface="Arial"/>
                <a:cs typeface="Arial"/>
              </a:rPr>
              <a:t>781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51" name="object 51"/>
          <p:cNvGrpSpPr/>
          <p:nvPr/>
        </p:nvGrpSpPr>
        <p:grpSpPr>
          <a:xfrm>
            <a:off x="2308194" y="2517639"/>
            <a:ext cx="1751330" cy="610870"/>
            <a:chOff x="3106766" y="3041221"/>
            <a:chExt cx="1751330" cy="610870"/>
          </a:xfrm>
        </p:grpSpPr>
        <p:sp>
          <p:nvSpPr>
            <p:cNvPr id="52" name="object 52"/>
            <p:cNvSpPr/>
            <p:nvPr/>
          </p:nvSpPr>
          <p:spPr>
            <a:xfrm>
              <a:off x="3129140" y="3065424"/>
              <a:ext cx="1728470" cy="586740"/>
            </a:xfrm>
            <a:custGeom>
              <a:avLst/>
              <a:gdLst/>
              <a:ahLst/>
              <a:cxnLst/>
              <a:rect l="l" t="t" r="r" b="b"/>
              <a:pathLst>
                <a:path w="1728470" h="586739">
                  <a:moveTo>
                    <a:pt x="1728457" y="0"/>
                  </a:moveTo>
                  <a:lnTo>
                    <a:pt x="0" y="0"/>
                  </a:lnTo>
                  <a:lnTo>
                    <a:pt x="0" y="586295"/>
                  </a:lnTo>
                  <a:lnTo>
                    <a:pt x="1728457" y="586295"/>
                  </a:lnTo>
                  <a:lnTo>
                    <a:pt x="1728457" y="577215"/>
                  </a:lnTo>
                  <a:lnTo>
                    <a:pt x="1728457" y="568134"/>
                  </a:lnTo>
                  <a:lnTo>
                    <a:pt x="1728457" y="18161"/>
                  </a:lnTo>
                  <a:lnTo>
                    <a:pt x="1728457" y="9080"/>
                  </a:lnTo>
                  <a:lnTo>
                    <a:pt x="172845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3" name="object 53"/>
            <p:cNvSpPr/>
            <p:nvPr/>
          </p:nvSpPr>
          <p:spPr>
            <a:xfrm>
              <a:off x="3115157" y="3050297"/>
              <a:ext cx="1711960" cy="568325"/>
            </a:xfrm>
            <a:custGeom>
              <a:avLst/>
              <a:gdLst/>
              <a:ahLst/>
              <a:cxnLst/>
              <a:rect l="l" t="t" r="r" b="b"/>
              <a:pathLst>
                <a:path w="1711960" h="568325">
                  <a:moveTo>
                    <a:pt x="1711677" y="0"/>
                  </a:moveTo>
                  <a:lnTo>
                    <a:pt x="0" y="0"/>
                  </a:lnTo>
                  <a:lnTo>
                    <a:pt x="0" y="568134"/>
                  </a:lnTo>
                  <a:lnTo>
                    <a:pt x="1711677" y="568134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4" name="object 54"/>
            <p:cNvSpPr/>
            <p:nvPr/>
          </p:nvSpPr>
          <p:spPr>
            <a:xfrm>
              <a:off x="3106766" y="3041221"/>
              <a:ext cx="1728470" cy="586740"/>
            </a:xfrm>
            <a:custGeom>
              <a:avLst/>
              <a:gdLst/>
              <a:ahLst/>
              <a:cxnLst/>
              <a:rect l="l" t="t" r="r" b="b"/>
              <a:pathLst>
                <a:path w="1728470" h="586739">
                  <a:moveTo>
                    <a:pt x="1728459" y="0"/>
                  </a:moveTo>
                  <a:lnTo>
                    <a:pt x="0" y="0"/>
                  </a:lnTo>
                  <a:lnTo>
                    <a:pt x="0" y="586285"/>
                  </a:lnTo>
                  <a:lnTo>
                    <a:pt x="1728459" y="586285"/>
                  </a:lnTo>
                  <a:lnTo>
                    <a:pt x="1728459" y="577209"/>
                  </a:lnTo>
                  <a:lnTo>
                    <a:pt x="16781" y="577209"/>
                  </a:lnTo>
                  <a:lnTo>
                    <a:pt x="8390" y="568134"/>
                  </a:lnTo>
                  <a:lnTo>
                    <a:pt x="16781" y="568134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586739">
                  <a:moveTo>
                    <a:pt x="16781" y="568134"/>
                  </a:moveTo>
                  <a:lnTo>
                    <a:pt x="8390" y="568134"/>
                  </a:lnTo>
                  <a:lnTo>
                    <a:pt x="16781" y="577209"/>
                  </a:lnTo>
                  <a:lnTo>
                    <a:pt x="16781" y="568134"/>
                  </a:lnTo>
                  <a:close/>
                </a:path>
                <a:path w="1728470" h="586739">
                  <a:moveTo>
                    <a:pt x="1711677" y="568134"/>
                  </a:moveTo>
                  <a:lnTo>
                    <a:pt x="16781" y="568134"/>
                  </a:lnTo>
                  <a:lnTo>
                    <a:pt x="16781" y="577209"/>
                  </a:lnTo>
                  <a:lnTo>
                    <a:pt x="1711677" y="577209"/>
                  </a:lnTo>
                  <a:lnTo>
                    <a:pt x="1711677" y="568134"/>
                  </a:lnTo>
                  <a:close/>
                </a:path>
                <a:path w="1728470" h="586739">
                  <a:moveTo>
                    <a:pt x="1711677" y="9075"/>
                  </a:moveTo>
                  <a:lnTo>
                    <a:pt x="1711677" y="577209"/>
                  </a:lnTo>
                  <a:lnTo>
                    <a:pt x="1720068" y="568134"/>
                  </a:lnTo>
                  <a:lnTo>
                    <a:pt x="1728459" y="568134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586739">
                  <a:moveTo>
                    <a:pt x="1728459" y="568134"/>
                  </a:moveTo>
                  <a:lnTo>
                    <a:pt x="1720068" y="568134"/>
                  </a:lnTo>
                  <a:lnTo>
                    <a:pt x="1711677" y="577209"/>
                  </a:lnTo>
                  <a:lnTo>
                    <a:pt x="1728459" y="577209"/>
                  </a:lnTo>
                  <a:lnTo>
                    <a:pt x="1728459" y="568134"/>
                  </a:lnTo>
                  <a:close/>
                </a:path>
                <a:path w="1728470" h="58673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586739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586739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5" name="object 55"/>
          <p:cNvSpPr txBox="1"/>
          <p:nvPr/>
        </p:nvSpPr>
        <p:spPr>
          <a:xfrm>
            <a:off x="2302694" y="2598835"/>
            <a:ext cx="1711960" cy="398251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R="38100" algn="ctr">
              <a:lnSpc>
                <a:spcPct val="89314"/>
              </a:lnSpc>
              <a:spcBef>
                <a:spcPts val="170"/>
              </a:spcBef>
            </a:pP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40">
                <a:latin typeface="Arial"/>
                <a:cs typeface="Arial"/>
              </a:rPr>
              <a:t>IRE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C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P</a:t>
            </a:r>
            <a:r>
              <a:rPr sz="950" b="1" spc="-45">
                <a:latin typeface="Arial"/>
                <a:cs typeface="Arial"/>
              </a:rPr>
              <a:t>TAIN</a:t>
            </a:r>
            <a:r>
              <a:rPr sz="950" b="1" spc="-1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S</a:t>
            </a:r>
            <a:r>
              <a:rPr sz="950" b="1" spc="-55">
                <a:latin typeface="Arial"/>
                <a:cs typeface="Arial"/>
              </a:rPr>
              <a:t>PE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40">
                <a:latin typeface="Arial"/>
                <a:cs typeface="Arial"/>
              </a:rPr>
              <a:t>IAL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T</a:t>
            </a:r>
            <a:endParaRPr lang="en-US" sz="950">
              <a:latin typeface="Arial"/>
              <a:cs typeface="Arial"/>
            </a:endParaRPr>
          </a:p>
          <a:p>
            <a:pPr marR="37465" algn="ctr">
              <a:lnSpc>
                <a:spcPct val="87719"/>
              </a:lnSpc>
            </a:pPr>
            <a:r>
              <a:rPr sz="950" b="1" spc="-55">
                <a:latin typeface="Arial"/>
                <a:cs typeface="Arial"/>
              </a:rPr>
              <a:t>P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35">
                <a:latin typeface="Arial"/>
                <a:cs typeface="Arial"/>
              </a:rPr>
              <a:t>6</a:t>
            </a:r>
            <a:r>
              <a:rPr sz="950" b="1" spc="-40">
                <a:latin typeface="Arial"/>
                <a:cs typeface="Arial"/>
              </a:rPr>
              <a:t>21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Scott Weatherby</a:t>
            </a:r>
            <a:endParaRPr sz="950">
              <a:latin typeface="Arial"/>
              <a:cs typeface="Arial"/>
            </a:endParaRPr>
          </a:p>
          <a:p>
            <a:pPr marR="35560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Office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(408)778-8620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56" name="object 56"/>
          <p:cNvGrpSpPr/>
          <p:nvPr/>
        </p:nvGrpSpPr>
        <p:grpSpPr>
          <a:xfrm>
            <a:off x="6168429" y="2620118"/>
            <a:ext cx="1841500" cy="641350"/>
            <a:chOff x="7252830" y="3063003"/>
            <a:chExt cx="1841500" cy="641350"/>
          </a:xfrm>
        </p:grpSpPr>
        <p:sp>
          <p:nvSpPr>
            <p:cNvPr id="57" name="object 57"/>
            <p:cNvSpPr/>
            <p:nvPr/>
          </p:nvSpPr>
          <p:spPr>
            <a:xfrm>
              <a:off x="7275195" y="3087204"/>
              <a:ext cx="1819275" cy="616585"/>
            </a:xfrm>
            <a:custGeom>
              <a:avLst/>
              <a:gdLst/>
              <a:ahLst/>
              <a:cxnLst/>
              <a:rect l="l" t="t" r="r" b="b"/>
              <a:pathLst>
                <a:path w="1819275" h="616585">
                  <a:moveTo>
                    <a:pt x="1819084" y="0"/>
                  </a:moveTo>
                  <a:lnTo>
                    <a:pt x="0" y="0"/>
                  </a:lnTo>
                  <a:lnTo>
                    <a:pt x="0" y="616546"/>
                  </a:lnTo>
                  <a:lnTo>
                    <a:pt x="1819084" y="616546"/>
                  </a:lnTo>
                  <a:lnTo>
                    <a:pt x="1819084" y="607466"/>
                  </a:lnTo>
                  <a:lnTo>
                    <a:pt x="1819084" y="598398"/>
                  </a:lnTo>
                  <a:lnTo>
                    <a:pt x="1819084" y="18161"/>
                  </a:lnTo>
                  <a:lnTo>
                    <a:pt x="1819084" y="9080"/>
                  </a:lnTo>
                  <a:lnTo>
                    <a:pt x="1819084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8" name="object 58"/>
            <p:cNvSpPr/>
            <p:nvPr/>
          </p:nvSpPr>
          <p:spPr>
            <a:xfrm>
              <a:off x="7261221" y="3072078"/>
              <a:ext cx="1802764" cy="598805"/>
            </a:xfrm>
            <a:custGeom>
              <a:avLst/>
              <a:gdLst/>
              <a:ahLst/>
              <a:cxnLst/>
              <a:rect l="l" t="t" r="r" b="b"/>
              <a:pathLst>
                <a:path w="1802765" h="598804">
                  <a:moveTo>
                    <a:pt x="1802296" y="0"/>
                  </a:moveTo>
                  <a:lnTo>
                    <a:pt x="0" y="0"/>
                  </a:lnTo>
                  <a:lnTo>
                    <a:pt x="0" y="598386"/>
                  </a:lnTo>
                  <a:lnTo>
                    <a:pt x="1802296" y="598386"/>
                  </a:lnTo>
                  <a:lnTo>
                    <a:pt x="180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9" name="object 59"/>
            <p:cNvSpPr/>
            <p:nvPr/>
          </p:nvSpPr>
          <p:spPr>
            <a:xfrm>
              <a:off x="7252830" y="3063003"/>
              <a:ext cx="1819275" cy="616585"/>
            </a:xfrm>
            <a:custGeom>
              <a:avLst/>
              <a:gdLst/>
              <a:ahLst/>
              <a:cxnLst/>
              <a:rect l="l" t="t" r="r" b="b"/>
              <a:pathLst>
                <a:path w="1819275" h="616585">
                  <a:moveTo>
                    <a:pt x="1819077" y="0"/>
                  </a:moveTo>
                  <a:lnTo>
                    <a:pt x="0" y="0"/>
                  </a:lnTo>
                  <a:lnTo>
                    <a:pt x="0" y="616537"/>
                  </a:lnTo>
                  <a:lnTo>
                    <a:pt x="1819077" y="616537"/>
                  </a:lnTo>
                  <a:lnTo>
                    <a:pt x="1819077" y="607462"/>
                  </a:lnTo>
                  <a:lnTo>
                    <a:pt x="16781" y="607462"/>
                  </a:lnTo>
                  <a:lnTo>
                    <a:pt x="8390" y="598386"/>
                  </a:lnTo>
                  <a:lnTo>
                    <a:pt x="16781" y="59838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19077" y="9075"/>
                  </a:lnTo>
                  <a:lnTo>
                    <a:pt x="1819077" y="0"/>
                  </a:lnTo>
                  <a:close/>
                </a:path>
                <a:path w="1819275" h="616585">
                  <a:moveTo>
                    <a:pt x="16781" y="598386"/>
                  </a:moveTo>
                  <a:lnTo>
                    <a:pt x="8390" y="598386"/>
                  </a:lnTo>
                  <a:lnTo>
                    <a:pt x="16781" y="607462"/>
                  </a:lnTo>
                  <a:lnTo>
                    <a:pt x="16781" y="598386"/>
                  </a:lnTo>
                  <a:close/>
                </a:path>
                <a:path w="1819275" h="616585">
                  <a:moveTo>
                    <a:pt x="1802296" y="598386"/>
                  </a:moveTo>
                  <a:lnTo>
                    <a:pt x="16781" y="598386"/>
                  </a:lnTo>
                  <a:lnTo>
                    <a:pt x="16781" y="607462"/>
                  </a:lnTo>
                  <a:lnTo>
                    <a:pt x="1802296" y="607462"/>
                  </a:lnTo>
                  <a:lnTo>
                    <a:pt x="1802296" y="598386"/>
                  </a:lnTo>
                  <a:close/>
                </a:path>
                <a:path w="1819275" h="616585">
                  <a:moveTo>
                    <a:pt x="1802296" y="9075"/>
                  </a:moveTo>
                  <a:lnTo>
                    <a:pt x="1802296" y="607462"/>
                  </a:lnTo>
                  <a:lnTo>
                    <a:pt x="1810686" y="598386"/>
                  </a:lnTo>
                  <a:lnTo>
                    <a:pt x="1819077" y="598386"/>
                  </a:lnTo>
                  <a:lnTo>
                    <a:pt x="1819077" y="18151"/>
                  </a:lnTo>
                  <a:lnTo>
                    <a:pt x="1810686" y="18151"/>
                  </a:lnTo>
                  <a:lnTo>
                    <a:pt x="1802296" y="9075"/>
                  </a:lnTo>
                  <a:close/>
                </a:path>
                <a:path w="1819275" h="616585">
                  <a:moveTo>
                    <a:pt x="1819077" y="598386"/>
                  </a:moveTo>
                  <a:lnTo>
                    <a:pt x="1810686" y="598386"/>
                  </a:lnTo>
                  <a:lnTo>
                    <a:pt x="1802296" y="607462"/>
                  </a:lnTo>
                  <a:lnTo>
                    <a:pt x="1819077" y="607462"/>
                  </a:lnTo>
                  <a:lnTo>
                    <a:pt x="1819077" y="598386"/>
                  </a:lnTo>
                  <a:close/>
                </a:path>
                <a:path w="1819275" h="61658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19275" h="616585">
                  <a:moveTo>
                    <a:pt x="1802296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02296" y="18151"/>
                  </a:lnTo>
                  <a:lnTo>
                    <a:pt x="1802296" y="9075"/>
                  </a:lnTo>
                  <a:close/>
                </a:path>
                <a:path w="1819275" h="616585">
                  <a:moveTo>
                    <a:pt x="1819077" y="9075"/>
                  </a:moveTo>
                  <a:lnTo>
                    <a:pt x="1802296" y="9075"/>
                  </a:lnTo>
                  <a:lnTo>
                    <a:pt x="1810686" y="18151"/>
                  </a:lnTo>
                  <a:lnTo>
                    <a:pt x="1819077" y="18151"/>
                  </a:lnTo>
                  <a:lnTo>
                    <a:pt x="1819077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0" name="object 60"/>
          <p:cNvSpPr txBox="1"/>
          <p:nvPr/>
        </p:nvSpPr>
        <p:spPr>
          <a:xfrm>
            <a:off x="6208727" y="2706355"/>
            <a:ext cx="1835150" cy="39074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69215" algn="ctr">
              <a:lnSpc>
                <a:spcPct val="89314"/>
              </a:lnSpc>
              <a:spcBef>
                <a:spcPts val="100"/>
              </a:spcBef>
            </a:pPr>
            <a:r>
              <a:rPr sz="950" b="1" spc="-55">
                <a:latin typeface="Arial"/>
                <a:cs typeface="Arial"/>
              </a:rPr>
              <a:t>HE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V</a:t>
            </a:r>
            <a:r>
              <a:rPr sz="950" b="1" spc="-50">
                <a:latin typeface="Arial"/>
                <a:cs typeface="Arial"/>
              </a:rPr>
              <a:t>Y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60">
                <a:latin typeface="Arial"/>
                <a:cs typeface="Arial"/>
              </a:rPr>
              <a:t>Q</a:t>
            </a:r>
            <a:r>
              <a:rPr sz="950" b="1" spc="-55">
                <a:latin typeface="Arial"/>
                <a:cs typeface="Arial"/>
              </a:rPr>
              <a:t>U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PME</a:t>
            </a:r>
            <a:r>
              <a:rPr sz="950" b="1" spc="-50">
                <a:latin typeface="Arial"/>
                <a:cs typeface="Arial"/>
              </a:rPr>
              <a:t>NT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ME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40">
                <a:latin typeface="Arial"/>
                <a:cs typeface="Arial"/>
              </a:rPr>
              <a:t>H.</a:t>
            </a:r>
            <a:endParaRPr lang="en-US" sz="950">
              <a:latin typeface="Arial"/>
              <a:cs typeface="Arial"/>
            </a:endParaRPr>
          </a:p>
          <a:p>
            <a:pPr marR="69215" algn="ctr">
              <a:lnSpc>
                <a:spcPct val="88516"/>
              </a:lnSpc>
            </a:pPr>
            <a:r>
              <a:rPr sz="950" b="1" spc="-50">
                <a:latin typeface="Arial"/>
                <a:cs typeface="Arial"/>
              </a:rPr>
              <a:t>R1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3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30">
                <a:latin typeface="Arial"/>
                <a:cs typeface="Arial"/>
              </a:rPr>
              <a:t>Tif</a:t>
            </a:r>
            <a:r>
              <a:rPr sz="950" b="1" spc="-40">
                <a:latin typeface="Arial"/>
                <a:cs typeface="Arial"/>
              </a:rPr>
              <a:t>fany</a:t>
            </a:r>
            <a:r>
              <a:rPr sz="950" b="1" spc="-10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Black</a:t>
            </a:r>
            <a:endParaRPr sz="950">
              <a:latin typeface="Arial"/>
              <a:cs typeface="Arial"/>
            </a:endParaRPr>
          </a:p>
          <a:p>
            <a:pPr marR="67310" algn="ctr">
              <a:lnSpc>
                <a:spcPct val="90017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45">
                <a:latin typeface="Arial"/>
                <a:cs typeface="Arial"/>
              </a:rPr>
              <a:t>3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30">
                <a:latin typeface="Arial"/>
                <a:cs typeface="Arial"/>
              </a:rPr>
              <a:t>0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45">
                <a:latin typeface="Arial"/>
                <a:cs typeface="Arial"/>
              </a:rPr>
              <a:t>3</a:t>
            </a:r>
            <a:r>
              <a:rPr sz="850" spc="-35">
                <a:latin typeface="Arial"/>
                <a:cs typeface="Arial"/>
              </a:rPr>
              <a:t>95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61" name="object 61"/>
          <p:cNvGrpSpPr/>
          <p:nvPr/>
        </p:nvGrpSpPr>
        <p:grpSpPr>
          <a:xfrm>
            <a:off x="2329748" y="3182862"/>
            <a:ext cx="1751330" cy="608330"/>
            <a:chOff x="3093901" y="3749120"/>
            <a:chExt cx="1751330" cy="608330"/>
          </a:xfrm>
        </p:grpSpPr>
        <p:sp>
          <p:nvSpPr>
            <p:cNvPr id="62" name="object 62"/>
            <p:cNvSpPr/>
            <p:nvPr/>
          </p:nvSpPr>
          <p:spPr>
            <a:xfrm>
              <a:off x="3116275" y="3773322"/>
              <a:ext cx="1728470" cy="584200"/>
            </a:xfrm>
            <a:custGeom>
              <a:avLst/>
              <a:gdLst/>
              <a:ahLst/>
              <a:cxnLst/>
              <a:rect l="l" t="t" r="r" b="b"/>
              <a:pathLst>
                <a:path w="1728470" h="584200">
                  <a:moveTo>
                    <a:pt x="1728457" y="0"/>
                  </a:moveTo>
                  <a:lnTo>
                    <a:pt x="0" y="0"/>
                  </a:lnTo>
                  <a:lnTo>
                    <a:pt x="0" y="583869"/>
                  </a:lnTo>
                  <a:lnTo>
                    <a:pt x="1728457" y="583869"/>
                  </a:lnTo>
                  <a:lnTo>
                    <a:pt x="1728457" y="574802"/>
                  </a:lnTo>
                  <a:lnTo>
                    <a:pt x="1728457" y="565721"/>
                  </a:lnTo>
                  <a:lnTo>
                    <a:pt x="1728457" y="18161"/>
                  </a:lnTo>
                  <a:lnTo>
                    <a:pt x="1728457" y="9080"/>
                  </a:lnTo>
                  <a:lnTo>
                    <a:pt x="172845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3" name="object 63"/>
            <p:cNvSpPr/>
            <p:nvPr/>
          </p:nvSpPr>
          <p:spPr>
            <a:xfrm>
              <a:off x="3102291" y="3758196"/>
              <a:ext cx="1711960" cy="565785"/>
            </a:xfrm>
            <a:custGeom>
              <a:avLst/>
              <a:gdLst/>
              <a:ahLst/>
              <a:cxnLst/>
              <a:rect l="l" t="t" r="r" b="b"/>
              <a:pathLst>
                <a:path w="1711960" h="565785">
                  <a:moveTo>
                    <a:pt x="1711677" y="0"/>
                  </a:moveTo>
                  <a:lnTo>
                    <a:pt x="0" y="0"/>
                  </a:lnTo>
                  <a:lnTo>
                    <a:pt x="0" y="565714"/>
                  </a:lnTo>
                  <a:lnTo>
                    <a:pt x="1711677" y="565714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4" name="object 64"/>
            <p:cNvSpPr/>
            <p:nvPr/>
          </p:nvSpPr>
          <p:spPr>
            <a:xfrm>
              <a:off x="3093901" y="3749120"/>
              <a:ext cx="1728470" cy="584200"/>
            </a:xfrm>
            <a:custGeom>
              <a:avLst/>
              <a:gdLst/>
              <a:ahLst/>
              <a:cxnLst/>
              <a:rect l="l" t="t" r="r" b="b"/>
              <a:pathLst>
                <a:path w="1728470" h="584200">
                  <a:moveTo>
                    <a:pt x="1728459" y="0"/>
                  </a:moveTo>
                  <a:lnTo>
                    <a:pt x="0" y="0"/>
                  </a:lnTo>
                  <a:lnTo>
                    <a:pt x="0" y="583865"/>
                  </a:lnTo>
                  <a:lnTo>
                    <a:pt x="1728459" y="583865"/>
                  </a:lnTo>
                  <a:lnTo>
                    <a:pt x="1728459" y="574789"/>
                  </a:lnTo>
                  <a:lnTo>
                    <a:pt x="16781" y="574789"/>
                  </a:lnTo>
                  <a:lnTo>
                    <a:pt x="8390" y="565714"/>
                  </a:lnTo>
                  <a:lnTo>
                    <a:pt x="16781" y="565714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584200">
                  <a:moveTo>
                    <a:pt x="16781" y="565714"/>
                  </a:moveTo>
                  <a:lnTo>
                    <a:pt x="8390" y="565714"/>
                  </a:lnTo>
                  <a:lnTo>
                    <a:pt x="16781" y="574789"/>
                  </a:lnTo>
                  <a:lnTo>
                    <a:pt x="16781" y="565714"/>
                  </a:lnTo>
                  <a:close/>
                </a:path>
                <a:path w="1728470" h="584200">
                  <a:moveTo>
                    <a:pt x="1711677" y="565714"/>
                  </a:moveTo>
                  <a:lnTo>
                    <a:pt x="16781" y="565714"/>
                  </a:lnTo>
                  <a:lnTo>
                    <a:pt x="16781" y="574789"/>
                  </a:lnTo>
                  <a:lnTo>
                    <a:pt x="1711677" y="574789"/>
                  </a:lnTo>
                  <a:lnTo>
                    <a:pt x="1711677" y="565714"/>
                  </a:lnTo>
                  <a:close/>
                </a:path>
                <a:path w="1728470" h="584200">
                  <a:moveTo>
                    <a:pt x="1711677" y="9075"/>
                  </a:moveTo>
                  <a:lnTo>
                    <a:pt x="1711677" y="574789"/>
                  </a:lnTo>
                  <a:lnTo>
                    <a:pt x="1720068" y="565714"/>
                  </a:lnTo>
                  <a:lnTo>
                    <a:pt x="1728459" y="565714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584200">
                  <a:moveTo>
                    <a:pt x="1728459" y="565714"/>
                  </a:moveTo>
                  <a:lnTo>
                    <a:pt x="1720068" y="565714"/>
                  </a:lnTo>
                  <a:lnTo>
                    <a:pt x="1711677" y="574789"/>
                  </a:lnTo>
                  <a:lnTo>
                    <a:pt x="1728459" y="574789"/>
                  </a:lnTo>
                  <a:lnTo>
                    <a:pt x="1728459" y="565714"/>
                  </a:lnTo>
                  <a:close/>
                </a:path>
                <a:path w="1728470" h="584200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584200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584200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5" name="object 65"/>
          <p:cNvSpPr txBox="1"/>
          <p:nvPr/>
        </p:nvSpPr>
        <p:spPr>
          <a:xfrm>
            <a:off x="2354648" y="3241490"/>
            <a:ext cx="1711960" cy="397609"/>
          </a:xfrm>
          <a:prstGeom prst="rect">
            <a:avLst/>
          </a:prstGeom>
        </p:spPr>
        <p:txBody>
          <a:bodyPr vert="horz" wrap="square" lIns="0" tIns="20955" rIns="0" bIns="0" rtlCol="0" anchor="t">
            <a:spAutoFit/>
          </a:bodyPr>
          <a:lstStyle/>
          <a:p>
            <a:pPr marR="36195" algn="ctr">
              <a:lnSpc>
                <a:spcPct val="89314"/>
              </a:lnSpc>
              <a:spcBef>
                <a:spcPts val="165"/>
              </a:spcBef>
            </a:pP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40">
                <a:latin typeface="Arial"/>
                <a:cs typeface="Arial"/>
              </a:rPr>
              <a:t>IRE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C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P</a:t>
            </a:r>
            <a:r>
              <a:rPr sz="950" b="1" spc="-45">
                <a:latin typeface="Arial"/>
                <a:cs typeface="Arial"/>
              </a:rPr>
              <a:t>TAIN</a:t>
            </a:r>
            <a:r>
              <a:rPr sz="950" b="1" spc="-1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S</a:t>
            </a:r>
            <a:r>
              <a:rPr sz="950" b="1" spc="-55">
                <a:latin typeface="Arial"/>
                <a:cs typeface="Arial"/>
              </a:rPr>
              <a:t>PE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40">
                <a:latin typeface="Arial"/>
                <a:cs typeface="Arial"/>
              </a:rPr>
              <a:t>IAL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T</a:t>
            </a:r>
            <a:endParaRPr lang="en-US" sz="950">
              <a:latin typeface="Arial"/>
              <a:cs typeface="Arial"/>
            </a:endParaRPr>
          </a:p>
          <a:p>
            <a:pPr marR="36830" algn="ctr">
              <a:lnSpc>
                <a:spcPct val="87719"/>
              </a:lnSpc>
            </a:pPr>
            <a:r>
              <a:rPr sz="950" b="1" spc="-55">
                <a:latin typeface="Arial"/>
                <a:cs typeface="Arial"/>
              </a:rPr>
              <a:t>P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35">
                <a:latin typeface="Arial"/>
                <a:cs typeface="Arial"/>
              </a:rPr>
              <a:t>6</a:t>
            </a:r>
            <a:r>
              <a:rPr sz="950" b="1" spc="-40">
                <a:latin typeface="Arial"/>
                <a:cs typeface="Arial"/>
              </a:rPr>
              <a:t>22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Vacant</a:t>
            </a:r>
            <a:endParaRPr sz="950">
              <a:latin typeface="Arial"/>
              <a:cs typeface="Arial"/>
            </a:endParaRPr>
          </a:p>
          <a:p>
            <a:pPr marR="35560" algn="ctr">
              <a:lnSpc>
                <a:spcPct val="89572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(408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30">
                <a:latin typeface="Arial"/>
                <a:cs typeface="Arial"/>
              </a:rPr>
              <a:t>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620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66" name="object 66"/>
          <p:cNvGrpSpPr/>
          <p:nvPr/>
        </p:nvGrpSpPr>
        <p:grpSpPr>
          <a:xfrm>
            <a:off x="6203267" y="4944767"/>
            <a:ext cx="1851483" cy="987072"/>
            <a:chOff x="7268493" y="5562431"/>
            <a:chExt cx="1851809" cy="1024335"/>
          </a:xfrm>
        </p:grpSpPr>
        <p:sp>
          <p:nvSpPr>
            <p:cNvPr id="67" name="object 67"/>
            <p:cNvSpPr/>
            <p:nvPr/>
          </p:nvSpPr>
          <p:spPr>
            <a:xfrm>
              <a:off x="7290867" y="5586641"/>
              <a:ext cx="1829435" cy="1000125"/>
            </a:xfrm>
            <a:custGeom>
              <a:avLst/>
              <a:gdLst/>
              <a:ahLst/>
              <a:cxnLst/>
              <a:rect l="l" t="t" r="r" b="b"/>
              <a:pathLst>
                <a:path w="1829434" h="1000125">
                  <a:moveTo>
                    <a:pt x="1829142" y="0"/>
                  </a:moveTo>
                  <a:lnTo>
                    <a:pt x="0" y="0"/>
                  </a:lnTo>
                  <a:lnTo>
                    <a:pt x="0" y="999591"/>
                  </a:lnTo>
                  <a:lnTo>
                    <a:pt x="1829142" y="999591"/>
                  </a:lnTo>
                  <a:lnTo>
                    <a:pt x="1829142" y="990511"/>
                  </a:lnTo>
                  <a:lnTo>
                    <a:pt x="1829142" y="981430"/>
                  </a:lnTo>
                  <a:lnTo>
                    <a:pt x="1829142" y="18148"/>
                  </a:lnTo>
                  <a:lnTo>
                    <a:pt x="1829142" y="9067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8" name="object 68"/>
            <p:cNvSpPr/>
            <p:nvPr/>
          </p:nvSpPr>
          <p:spPr>
            <a:xfrm>
              <a:off x="7276884" y="5571567"/>
              <a:ext cx="1812925" cy="981710"/>
            </a:xfrm>
            <a:custGeom>
              <a:avLst/>
              <a:gdLst/>
              <a:ahLst/>
              <a:cxnLst/>
              <a:rect l="l" t="t" r="r" b="b"/>
              <a:pathLst>
                <a:path w="1812925" h="981709">
                  <a:moveTo>
                    <a:pt x="1812364" y="0"/>
                  </a:moveTo>
                  <a:lnTo>
                    <a:pt x="0" y="0"/>
                  </a:lnTo>
                  <a:lnTo>
                    <a:pt x="0" y="981377"/>
                  </a:lnTo>
                  <a:lnTo>
                    <a:pt x="1812364" y="981377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9" name="object 69"/>
            <p:cNvSpPr/>
            <p:nvPr/>
          </p:nvSpPr>
          <p:spPr>
            <a:xfrm>
              <a:off x="7268493" y="5562431"/>
              <a:ext cx="1829435" cy="1000125"/>
            </a:xfrm>
            <a:custGeom>
              <a:avLst/>
              <a:gdLst/>
              <a:ahLst/>
              <a:cxnLst/>
              <a:rect l="l" t="t" r="r" b="b"/>
              <a:pathLst>
                <a:path w="1829434" h="1000125">
                  <a:moveTo>
                    <a:pt x="1829146" y="0"/>
                  </a:moveTo>
                  <a:lnTo>
                    <a:pt x="0" y="0"/>
                  </a:lnTo>
                  <a:lnTo>
                    <a:pt x="0" y="999589"/>
                  </a:lnTo>
                  <a:lnTo>
                    <a:pt x="1829146" y="999589"/>
                  </a:lnTo>
                  <a:lnTo>
                    <a:pt x="1829146" y="990514"/>
                  </a:lnTo>
                  <a:lnTo>
                    <a:pt x="16781" y="990514"/>
                  </a:lnTo>
                  <a:lnTo>
                    <a:pt x="8390" y="981438"/>
                  </a:lnTo>
                  <a:lnTo>
                    <a:pt x="16781" y="981438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1000125">
                  <a:moveTo>
                    <a:pt x="16781" y="981438"/>
                  </a:moveTo>
                  <a:lnTo>
                    <a:pt x="8390" y="981438"/>
                  </a:lnTo>
                  <a:lnTo>
                    <a:pt x="16781" y="990514"/>
                  </a:lnTo>
                  <a:lnTo>
                    <a:pt x="16781" y="981438"/>
                  </a:lnTo>
                  <a:close/>
                </a:path>
                <a:path w="1829434" h="1000125">
                  <a:moveTo>
                    <a:pt x="1812364" y="981438"/>
                  </a:moveTo>
                  <a:lnTo>
                    <a:pt x="16781" y="981438"/>
                  </a:lnTo>
                  <a:lnTo>
                    <a:pt x="16781" y="990514"/>
                  </a:lnTo>
                  <a:lnTo>
                    <a:pt x="1812364" y="990514"/>
                  </a:lnTo>
                  <a:lnTo>
                    <a:pt x="1812364" y="981438"/>
                  </a:lnTo>
                  <a:close/>
                </a:path>
                <a:path w="1829434" h="1000125">
                  <a:moveTo>
                    <a:pt x="1812364" y="9075"/>
                  </a:moveTo>
                  <a:lnTo>
                    <a:pt x="1812364" y="990514"/>
                  </a:lnTo>
                  <a:lnTo>
                    <a:pt x="1820755" y="981438"/>
                  </a:lnTo>
                  <a:lnTo>
                    <a:pt x="1829146" y="981438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1000125">
                  <a:moveTo>
                    <a:pt x="1829146" y="981438"/>
                  </a:moveTo>
                  <a:lnTo>
                    <a:pt x="1820755" y="981438"/>
                  </a:lnTo>
                  <a:lnTo>
                    <a:pt x="1812364" y="990514"/>
                  </a:lnTo>
                  <a:lnTo>
                    <a:pt x="1829146" y="990514"/>
                  </a:lnTo>
                  <a:lnTo>
                    <a:pt x="1829146" y="981438"/>
                  </a:lnTo>
                  <a:close/>
                </a:path>
                <a:path w="1829434" h="100012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1000125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1000125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0" name="object 70"/>
          <p:cNvSpPr txBox="1"/>
          <p:nvPr/>
        </p:nvSpPr>
        <p:spPr>
          <a:xfrm>
            <a:off x="6050247" y="4995502"/>
            <a:ext cx="1939926" cy="770980"/>
          </a:xfrm>
          <a:prstGeom prst="rect">
            <a:avLst/>
          </a:prstGeom>
        </p:spPr>
        <p:txBody>
          <a:bodyPr vert="horz" wrap="square" lIns="0" tIns="30480" rIns="0" bIns="0" rtlCol="0" anchor="t">
            <a:spAutoFit/>
          </a:bodyPr>
          <a:lstStyle/>
          <a:p>
            <a:pPr marL="300355" marR="337820" algn="ctr">
              <a:lnSpc>
                <a:spcPct val="87719"/>
              </a:lnSpc>
              <a:spcBef>
                <a:spcPts val="240"/>
              </a:spcBef>
            </a:pPr>
            <a:r>
              <a:rPr sz="950" b="1" spc="-50">
                <a:latin typeface="Arial"/>
                <a:cs typeface="Arial"/>
              </a:rPr>
              <a:t>FO</a:t>
            </a:r>
            <a:r>
              <a:rPr sz="950" b="1" spc="-55">
                <a:latin typeface="Arial"/>
                <a:cs typeface="Arial"/>
              </a:rPr>
              <a:t>RES</a:t>
            </a:r>
            <a:r>
              <a:rPr sz="950" b="1" spc="-45">
                <a:latin typeface="Arial"/>
                <a:cs typeface="Arial"/>
              </a:rPr>
              <a:t>TR</a:t>
            </a:r>
            <a:r>
              <a:rPr sz="950" b="1" spc="-50">
                <a:latin typeface="Arial"/>
                <a:cs typeface="Arial"/>
              </a:rPr>
              <a:t>Y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L</a:t>
            </a:r>
            <a:r>
              <a:rPr sz="950" b="1" spc="-55">
                <a:latin typeface="Arial"/>
                <a:cs typeface="Arial"/>
              </a:rPr>
              <a:t>O</a:t>
            </a:r>
            <a:r>
              <a:rPr sz="950" b="1" spc="-40">
                <a:latin typeface="Arial"/>
                <a:cs typeface="Arial"/>
              </a:rPr>
              <a:t>GI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30">
                <a:latin typeface="Arial"/>
                <a:cs typeface="Arial"/>
              </a:rPr>
              <a:t>IC</a:t>
            </a:r>
            <a:r>
              <a:rPr lang="en-US" sz="950" b="1" spc="-30">
                <a:latin typeface="Arial"/>
                <a:cs typeface="Arial"/>
              </a:rPr>
              <a:t> </a:t>
            </a:r>
            <a:r>
              <a:rPr sz="950" b="1" spc="-3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OFFICERS</a:t>
            </a:r>
            <a:endParaRPr lang="en-US" sz="950">
              <a:latin typeface="Arial"/>
              <a:cs typeface="Arial"/>
            </a:endParaRPr>
          </a:p>
          <a:p>
            <a:pPr marR="38100" algn="ctr">
              <a:lnSpc>
                <a:spcPct val="83732"/>
              </a:lnSpc>
            </a:pPr>
            <a:r>
              <a:rPr lang="en-US" sz="950" b="1" spc="-55">
                <a:latin typeface="Arial"/>
                <a:cs typeface="Arial"/>
              </a:rPr>
              <a:t>        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35">
                <a:latin typeface="Arial"/>
                <a:cs typeface="Arial"/>
              </a:rPr>
              <a:t>6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45">
                <a:latin typeface="Arial"/>
                <a:cs typeface="Arial"/>
              </a:rPr>
              <a:t>0</a:t>
            </a:r>
            <a:r>
              <a:rPr sz="950" b="1" spc="-55">
                <a:latin typeface="Arial"/>
                <a:cs typeface="Arial"/>
              </a:rPr>
              <a:t>A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De</a:t>
            </a:r>
            <a:r>
              <a:rPr sz="950" b="1" spc="-25">
                <a:latin typeface="Arial"/>
                <a:cs typeface="Arial"/>
              </a:rPr>
              <a:t>r</a:t>
            </a:r>
            <a:r>
              <a:rPr sz="950" b="1" spc="-40">
                <a:latin typeface="Arial"/>
                <a:cs typeface="Arial"/>
              </a:rPr>
              <a:t>ek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Lyo</a:t>
            </a:r>
            <a:r>
              <a:rPr sz="950" b="1" spc="-40">
                <a:latin typeface="Arial"/>
                <a:cs typeface="Arial"/>
              </a:rPr>
              <a:t>n</a:t>
            </a:r>
            <a:r>
              <a:rPr sz="950" b="1" spc="-25">
                <a:latin typeface="Arial"/>
                <a:cs typeface="Arial"/>
              </a:rPr>
              <a:t>-</a:t>
            </a:r>
            <a:r>
              <a:rPr sz="950" b="1" spc="-55">
                <a:latin typeface="Arial"/>
                <a:cs typeface="Arial"/>
              </a:rPr>
              <a:t>M</a:t>
            </a:r>
            <a:r>
              <a:rPr sz="950" b="1" spc="-40">
                <a:latin typeface="Arial"/>
                <a:cs typeface="Arial"/>
              </a:rPr>
              <a:t>c</a:t>
            </a:r>
            <a:r>
              <a:rPr sz="950" b="1" spc="-45">
                <a:latin typeface="Arial"/>
                <a:cs typeface="Arial"/>
              </a:rPr>
              <a:t>K</a:t>
            </a:r>
            <a:r>
              <a:rPr sz="950" b="1" spc="-35">
                <a:latin typeface="Arial"/>
                <a:cs typeface="Arial"/>
              </a:rPr>
              <a:t>eil</a:t>
            </a:r>
            <a:endParaRPr sz="950">
              <a:latin typeface="Arial"/>
              <a:cs typeface="Arial"/>
            </a:endParaRPr>
          </a:p>
          <a:p>
            <a:pPr marR="36195" algn="ctr">
              <a:lnSpc>
                <a:spcPct val="87344"/>
              </a:lnSpc>
            </a:pPr>
            <a:r>
              <a:rPr lang="en-US" sz="850" spc="-30">
                <a:latin typeface="Arial"/>
                <a:cs typeface="Arial"/>
              </a:rPr>
              <a:t>        </a:t>
            </a: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6</a:t>
            </a:r>
            <a:r>
              <a:rPr sz="850" spc="-30">
                <a:latin typeface="Arial"/>
                <a:cs typeface="Arial"/>
              </a:rPr>
              <a:t>3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9</a:t>
            </a:r>
            <a:r>
              <a:rPr sz="850" spc="-45">
                <a:latin typeface="Arial"/>
                <a:cs typeface="Arial"/>
              </a:rPr>
              <a:t>0</a:t>
            </a:r>
            <a:r>
              <a:rPr sz="850" spc="-35">
                <a:latin typeface="Arial"/>
                <a:cs typeface="Arial"/>
              </a:rPr>
              <a:t>38</a:t>
            </a:r>
            <a:endParaRPr sz="850">
              <a:latin typeface="Arial"/>
              <a:cs typeface="Arial"/>
            </a:endParaRPr>
          </a:p>
          <a:p>
            <a:pPr marR="38100" algn="ctr">
              <a:lnSpc>
                <a:spcPct val="87719"/>
              </a:lnSpc>
            </a:pPr>
            <a:r>
              <a:rPr lang="en-US" sz="950" b="1" spc="-55">
                <a:latin typeface="Arial"/>
                <a:cs typeface="Arial"/>
              </a:rPr>
              <a:t>  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35">
                <a:latin typeface="Arial"/>
                <a:cs typeface="Arial"/>
              </a:rPr>
              <a:t>6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45">
                <a:latin typeface="Arial"/>
                <a:cs typeface="Arial"/>
              </a:rPr>
              <a:t>0</a:t>
            </a:r>
            <a:r>
              <a:rPr sz="950" b="1" spc="-55">
                <a:latin typeface="Arial"/>
                <a:cs typeface="Arial"/>
              </a:rPr>
              <a:t>B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Av</a:t>
            </a:r>
            <a:r>
              <a:rPr sz="950" b="1" spc="-35">
                <a:latin typeface="Arial"/>
                <a:cs typeface="Arial"/>
              </a:rPr>
              <a:t>er</a:t>
            </a:r>
            <a:r>
              <a:rPr sz="950" b="1" spc="-30">
                <a:latin typeface="Arial"/>
                <a:cs typeface="Arial"/>
              </a:rPr>
              <a:t>ell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Ram</a:t>
            </a:r>
            <a:r>
              <a:rPr sz="950" b="1" spc="-10">
                <a:latin typeface="Arial"/>
                <a:cs typeface="Arial"/>
              </a:rPr>
              <a:t>i</a:t>
            </a:r>
            <a:r>
              <a:rPr sz="950" b="1" spc="-35">
                <a:latin typeface="Arial"/>
                <a:cs typeface="Arial"/>
              </a:rPr>
              <a:t>r</a:t>
            </a:r>
            <a:r>
              <a:rPr sz="950" b="1" spc="-40">
                <a:latin typeface="Arial"/>
                <a:cs typeface="Arial"/>
              </a:rPr>
              <a:t>ez</a:t>
            </a:r>
            <a:endParaRPr sz="950">
              <a:latin typeface="Arial"/>
              <a:cs typeface="Arial"/>
            </a:endParaRPr>
          </a:p>
          <a:p>
            <a:pPr marR="36195" algn="ctr">
              <a:lnSpc>
                <a:spcPct val="89572"/>
              </a:lnSpc>
            </a:pPr>
            <a:r>
              <a:rPr lang="en-US" sz="850" spc="-30">
                <a:latin typeface="Arial"/>
                <a:cs typeface="Arial"/>
              </a:rPr>
              <a:t>        </a:t>
            </a: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30">
                <a:latin typeface="Arial"/>
                <a:cs typeface="Arial"/>
              </a:rPr>
              <a:t>0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46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71" name="object 71"/>
          <p:cNvGrpSpPr/>
          <p:nvPr/>
        </p:nvGrpSpPr>
        <p:grpSpPr>
          <a:xfrm>
            <a:off x="2352122" y="3845544"/>
            <a:ext cx="1737995" cy="840105"/>
            <a:chOff x="3106766" y="4458229"/>
            <a:chExt cx="1737995" cy="840105"/>
          </a:xfrm>
        </p:grpSpPr>
        <p:sp>
          <p:nvSpPr>
            <p:cNvPr id="72" name="object 72"/>
            <p:cNvSpPr/>
            <p:nvPr/>
          </p:nvSpPr>
          <p:spPr>
            <a:xfrm>
              <a:off x="3129140" y="4482439"/>
              <a:ext cx="1715770" cy="815975"/>
            </a:xfrm>
            <a:custGeom>
              <a:avLst/>
              <a:gdLst/>
              <a:ahLst/>
              <a:cxnLst/>
              <a:rect l="l" t="t" r="r" b="b"/>
              <a:pathLst>
                <a:path w="1715770" h="815975">
                  <a:moveTo>
                    <a:pt x="1715592" y="0"/>
                  </a:moveTo>
                  <a:lnTo>
                    <a:pt x="0" y="0"/>
                  </a:lnTo>
                  <a:lnTo>
                    <a:pt x="0" y="815594"/>
                  </a:lnTo>
                  <a:lnTo>
                    <a:pt x="1715592" y="815594"/>
                  </a:lnTo>
                  <a:lnTo>
                    <a:pt x="1715592" y="806513"/>
                  </a:lnTo>
                  <a:lnTo>
                    <a:pt x="1715592" y="797445"/>
                  </a:lnTo>
                  <a:lnTo>
                    <a:pt x="1715592" y="18148"/>
                  </a:lnTo>
                  <a:lnTo>
                    <a:pt x="1715592" y="9067"/>
                  </a:lnTo>
                  <a:lnTo>
                    <a:pt x="171559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3" name="object 73"/>
            <p:cNvSpPr/>
            <p:nvPr/>
          </p:nvSpPr>
          <p:spPr>
            <a:xfrm>
              <a:off x="3115157" y="4467305"/>
              <a:ext cx="1699260" cy="797560"/>
            </a:xfrm>
            <a:custGeom>
              <a:avLst/>
              <a:gdLst/>
              <a:ahLst/>
              <a:cxnLst/>
              <a:rect l="l" t="t" r="r" b="b"/>
              <a:pathLst>
                <a:path w="1699260" h="797560">
                  <a:moveTo>
                    <a:pt x="1698812" y="0"/>
                  </a:moveTo>
                  <a:lnTo>
                    <a:pt x="0" y="0"/>
                  </a:lnTo>
                  <a:lnTo>
                    <a:pt x="0" y="797445"/>
                  </a:lnTo>
                  <a:lnTo>
                    <a:pt x="1698812" y="797445"/>
                  </a:lnTo>
                  <a:lnTo>
                    <a:pt x="169881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4" name="object 74"/>
            <p:cNvSpPr/>
            <p:nvPr/>
          </p:nvSpPr>
          <p:spPr>
            <a:xfrm>
              <a:off x="3106766" y="4458229"/>
              <a:ext cx="1715770" cy="815975"/>
            </a:xfrm>
            <a:custGeom>
              <a:avLst/>
              <a:gdLst/>
              <a:ahLst/>
              <a:cxnLst/>
              <a:rect l="l" t="t" r="r" b="b"/>
              <a:pathLst>
                <a:path w="1715770" h="815975">
                  <a:moveTo>
                    <a:pt x="1715593" y="0"/>
                  </a:moveTo>
                  <a:lnTo>
                    <a:pt x="0" y="0"/>
                  </a:lnTo>
                  <a:lnTo>
                    <a:pt x="0" y="815596"/>
                  </a:lnTo>
                  <a:lnTo>
                    <a:pt x="1715593" y="815596"/>
                  </a:lnTo>
                  <a:lnTo>
                    <a:pt x="1715593" y="806520"/>
                  </a:lnTo>
                  <a:lnTo>
                    <a:pt x="16781" y="806520"/>
                  </a:lnTo>
                  <a:lnTo>
                    <a:pt x="8390" y="797445"/>
                  </a:lnTo>
                  <a:lnTo>
                    <a:pt x="16781" y="79744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15593" y="9075"/>
                  </a:lnTo>
                  <a:lnTo>
                    <a:pt x="1715593" y="0"/>
                  </a:lnTo>
                  <a:close/>
                </a:path>
                <a:path w="1715770" h="815975">
                  <a:moveTo>
                    <a:pt x="16781" y="797445"/>
                  </a:moveTo>
                  <a:lnTo>
                    <a:pt x="8390" y="797445"/>
                  </a:lnTo>
                  <a:lnTo>
                    <a:pt x="16781" y="806520"/>
                  </a:lnTo>
                  <a:lnTo>
                    <a:pt x="16781" y="797445"/>
                  </a:lnTo>
                  <a:close/>
                </a:path>
                <a:path w="1715770" h="815975">
                  <a:moveTo>
                    <a:pt x="1698812" y="797445"/>
                  </a:moveTo>
                  <a:lnTo>
                    <a:pt x="16781" y="797445"/>
                  </a:lnTo>
                  <a:lnTo>
                    <a:pt x="16781" y="806520"/>
                  </a:lnTo>
                  <a:lnTo>
                    <a:pt x="1698812" y="806520"/>
                  </a:lnTo>
                  <a:lnTo>
                    <a:pt x="1698812" y="797445"/>
                  </a:lnTo>
                  <a:close/>
                </a:path>
                <a:path w="1715770" h="815975">
                  <a:moveTo>
                    <a:pt x="1698812" y="9075"/>
                  </a:moveTo>
                  <a:lnTo>
                    <a:pt x="1698812" y="806520"/>
                  </a:lnTo>
                  <a:lnTo>
                    <a:pt x="1707202" y="797445"/>
                  </a:lnTo>
                  <a:lnTo>
                    <a:pt x="1715593" y="797445"/>
                  </a:lnTo>
                  <a:lnTo>
                    <a:pt x="1715593" y="18151"/>
                  </a:lnTo>
                  <a:lnTo>
                    <a:pt x="1707202" y="18151"/>
                  </a:lnTo>
                  <a:lnTo>
                    <a:pt x="1698812" y="9075"/>
                  </a:lnTo>
                  <a:close/>
                </a:path>
                <a:path w="1715770" h="815975">
                  <a:moveTo>
                    <a:pt x="1715593" y="797445"/>
                  </a:moveTo>
                  <a:lnTo>
                    <a:pt x="1707202" y="797445"/>
                  </a:lnTo>
                  <a:lnTo>
                    <a:pt x="1698812" y="806520"/>
                  </a:lnTo>
                  <a:lnTo>
                    <a:pt x="1715593" y="806520"/>
                  </a:lnTo>
                  <a:lnTo>
                    <a:pt x="1715593" y="797445"/>
                  </a:lnTo>
                  <a:close/>
                </a:path>
                <a:path w="1715770" h="81597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15770" h="815975">
                  <a:moveTo>
                    <a:pt x="1698812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698812" y="18151"/>
                  </a:lnTo>
                  <a:lnTo>
                    <a:pt x="1698812" y="9075"/>
                  </a:lnTo>
                  <a:close/>
                </a:path>
                <a:path w="1715770" h="815975">
                  <a:moveTo>
                    <a:pt x="1715593" y="9075"/>
                  </a:moveTo>
                  <a:lnTo>
                    <a:pt x="1698812" y="9075"/>
                  </a:lnTo>
                  <a:lnTo>
                    <a:pt x="1707202" y="18151"/>
                  </a:lnTo>
                  <a:lnTo>
                    <a:pt x="1715593" y="18151"/>
                  </a:lnTo>
                  <a:lnTo>
                    <a:pt x="1715593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5" name="object 75"/>
          <p:cNvSpPr txBox="1"/>
          <p:nvPr/>
        </p:nvSpPr>
        <p:spPr>
          <a:xfrm>
            <a:off x="2365165" y="3948834"/>
            <a:ext cx="1699260" cy="514693"/>
          </a:xfrm>
          <a:prstGeom prst="rect">
            <a:avLst/>
          </a:prstGeom>
        </p:spPr>
        <p:txBody>
          <a:bodyPr vert="horz" wrap="square" lIns="0" tIns="31115" rIns="0" bIns="0" rtlCol="0" anchor="t">
            <a:spAutoFit/>
          </a:bodyPr>
          <a:lstStyle/>
          <a:p>
            <a:pPr marL="577215" marR="175260" indent="-441959">
              <a:lnSpc>
                <a:spcPct val="87719"/>
              </a:lnSpc>
              <a:spcBef>
                <a:spcPts val="245"/>
              </a:spcBef>
            </a:pP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40">
                <a:latin typeface="Arial"/>
                <a:cs typeface="Arial"/>
              </a:rPr>
              <a:t>IRE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PR</a:t>
            </a:r>
            <a:r>
              <a:rPr sz="950" b="1" spc="-45">
                <a:latin typeface="Arial"/>
                <a:cs typeface="Arial"/>
              </a:rPr>
              <a:t>EV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50">
                <a:latin typeface="Arial"/>
                <a:cs typeface="Arial"/>
              </a:rPr>
              <a:t>NT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45">
                <a:latin typeface="Arial"/>
                <a:cs typeface="Arial"/>
              </a:rPr>
              <a:t>P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20">
                <a:latin typeface="Arial"/>
                <a:cs typeface="Arial"/>
              </a:rPr>
              <a:t>.  </a:t>
            </a:r>
            <a:endParaRPr lang="en-US" sz="950">
              <a:latin typeface="Arial"/>
              <a:cs typeface="Arial"/>
            </a:endParaRPr>
          </a:p>
          <a:p>
            <a:pPr marL="325120">
              <a:lnSpc>
                <a:spcPct val="87121"/>
              </a:lnSpc>
            </a:pPr>
            <a:r>
              <a:rPr lang="en-US" sz="900" b="1">
                <a:latin typeface="Arial"/>
                <a:cs typeface="Arial"/>
              </a:rPr>
              <a:t>FPS 1623 C. Burkett</a:t>
            </a:r>
          </a:p>
          <a:p>
            <a:pPr marL="335915">
              <a:lnSpc>
                <a:spcPct val="88591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</a:t>
            </a:r>
            <a:r>
              <a:rPr sz="850" spc="-35">
                <a:latin typeface="Arial"/>
                <a:cs typeface="Arial"/>
              </a:rPr>
              <a:t>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25">
                <a:latin typeface="Arial"/>
                <a:cs typeface="Arial"/>
              </a:rPr>
              <a:t>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623</a:t>
            </a:r>
            <a:endParaRPr sz="850">
              <a:latin typeface="Arial"/>
              <a:cs typeface="Arial"/>
            </a:endParaRPr>
          </a:p>
          <a:p>
            <a:pPr marL="369570">
              <a:lnSpc>
                <a:spcPct val="90463"/>
              </a:lnSpc>
            </a:pPr>
            <a:r>
              <a:rPr sz="850" spc="-40">
                <a:latin typeface="Arial"/>
                <a:cs typeface="Arial"/>
              </a:rPr>
              <a:t>FAX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2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-6041</a:t>
            </a:r>
            <a:endParaRPr sz="85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2291791" y="1358005"/>
            <a:ext cx="1711960" cy="307905"/>
          </a:xfrm>
          <a:prstGeom prst="rect">
            <a:avLst/>
          </a:prstGeom>
          <a:solidFill>
            <a:srgbClr val="FF0000"/>
          </a:solidFill>
          <a:ln w="9039">
            <a:solidFill>
              <a:srgbClr val="000000"/>
            </a:solidFill>
          </a:ln>
        </p:spPr>
        <p:txBody>
          <a:bodyPr vert="horz" wrap="square" lIns="0" tIns="50165" rIns="0" bIns="0" rtlCol="0" anchor="t">
            <a:spAutoFit/>
          </a:bodyPr>
          <a:lstStyle/>
          <a:p>
            <a:pPr marL="349250" marR="259079" indent="-85090">
              <a:lnSpc>
                <a:spcPct val="87719"/>
              </a:lnSpc>
              <a:spcBef>
                <a:spcPts val="395"/>
              </a:spcBef>
            </a:pPr>
            <a:r>
              <a:rPr sz="950" b="1" spc="-45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950" b="1" spc="-60">
                <a:solidFill>
                  <a:srgbClr val="FFFFFF"/>
                </a:solidFill>
                <a:latin typeface="Arial"/>
                <a:cs typeface="Arial"/>
              </a:rPr>
              <a:t>AW</a:t>
            </a:r>
            <a:r>
              <a:rPr sz="95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-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50" b="1" spc="-50">
                <a:solidFill>
                  <a:srgbClr val="FFFFFF"/>
                </a:solidFill>
                <a:latin typeface="Arial"/>
                <a:cs typeface="Arial"/>
              </a:rPr>
              <a:t>NF</a:t>
            </a:r>
            <a:r>
              <a:rPr sz="950" b="1" spc="-6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950" b="1" spc="-55">
                <a:solidFill>
                  <a:srgbClr val="FFFFFF"/>
                </a:solidFill>
                <a:latin typeface="Arial"/>
                <a:cs typeface="Arial"/>
              </a:rPr>
              <a:t>RC</a:t>
            </a:r>
            <a:r>
              <a:rPr sz="950" b="1" spc="-4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50" b="1" spc="-55">
                <a:solidFill>
                  <a:srgbClr val="FFFFFF"/>
                </a:solidFill>
                <a:latin typeface="Arial"/>
                <a:cs typeface="Arial"/>
              </a:rPr>
              <a:t>MENT</a:t>
            </a:r>
            <a:r>
              <a:rPr sz="950" b="1" spc="-20">
                <a:solidFill>
                  <a:srgbClr val="FFFFFF"/>
                </a:solidFill>
                <a:latin typeface="Arial"/>
                <a:cs typeface="Arial"/>
              </a:rPr>
              <a:t>/  </a:t>
            </a:r>
            <a:r>
              <a:rPr sz="950" b="1" spc="-45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950" b="1" spc="-40">
                <a:solidFill>
                  <a:srgbClr val="FFFFFF"/>
                </a:solidFill>
                <a:latin typeface="Arial"/>
                <a:cs typeface="Arial"/>
              </a:rPr>
              <a:t>IRE</a:t>
            </a:r>
            <a:r>
              <a:rPr sz="950" b="1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950" b="1" spc="-55">
                <a:solidFill>
                  <a:srgbClr val="FFFFFF"/>
                </a:solidFill>
                <a:latin typeface="Arial"/>
                <a:cs typeface="Arial"/>
              </a:rPr>
              <a:t>PR</a:t>
            </a:r>
            <a:r>
              <a:rPr sz="950" b="1" spc="-45">
                <a:solidFill>
                  <a:srgbClr val="FFFFFF"/>
                </a:solidFill>
                <a:latin typeface="Arial"/>
                <a:cs typeface="Arial"/>
              </a:rPr>
              <a:t>EV</a:t>
            </a:r>
            <a:r>
              <a:rPr sz="950" b="1" spc="-5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950" b="1" spc="-50">
                <a:solidFill>
                  <a:srgbClr val="FFFFFF"/>
                </a:solidFill>
                <a:latin typeface="Arial"/>
                <a:cs typeface="Arial"/>
              </a:rPr>
              <a:t>NT</a:t>
            </a:r>
            <a:r>
              <a:rPr sz="950" b="1" spc="-4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950" b="1" spc="-55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6156862" y="1504295"/>
            <a:ext cx="1812925" cy="263525"/>
          </a:xfrm>
          <a:prstGeom prst="rect">
            <a:avLst/>
          </a:prstGeom>
          <a:solidFill>
            <a:srgbClr val="FF0000"/>
          </a:solidFill>
          <a:ln w="9063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227329">
              <a:lnSpc>
                <a:spcPct val="100000"/>
              </a:lnSpc>
              <a:spcBef>
                <a:spcPts val="310"/>
              </a:spcBef>
            </a:pPr>
            <a:r>
              <a:rPr sz="1150" b="1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OBILE</a:t>
            </a:r>
            <a:r>
              <a:rPr sz="1150" b="1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EQUIP</a:t>
            </a:r>
            <a:r>
              <a:rPr sz="1150" b="1" spc="-85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50" b="1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T</a:t>
            </a:r>
            <a:endParaRPr sz="115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6211897" y="4693169"/>
            <a:ext cx="1821996" cy="216726"/>
          </a:xfrm>
          <a:prstGeom prst="rect">
            <a:avLst/>
          </a:prstGeom>
          <a:solidFill>
            <a:srgbClr val="FF0000"/>
          </a:solidFill>
          <a:ln w="9060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318135">
              <a:lnSpc>
                <a:spcPct val="100000"/>
              </a:lnSpc>
              <a:spcBef>
                <a:spcPts val="310"/>
              </a:spcBef>
            </a:pP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SERVI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15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CE</a:t>
            </a:r>
            <a:r>
              <a:rPr sz="1150" b="1" spc="-85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R</a:t>
            </a:r>
            <a:endParaRPr sz="1150">
              <a:latin typeface="Arial"/>
              <a:cs typeface="Arial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4276770" y="4254712"/>
            <a:ext cx="1711960" cy="245110"/>
          </a:xfrm>
          <a:prstGeom prst="rect">
            <a:avLst/>
          </a:prstGeom>
          <a:solidFill>
            <a:srgbClr val="FF0000"/>
          </a:solidFill>
          <a:ln w="9063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367665">
              <a:lnSpc>
                <a:spcPct val="100000"/>
              </a:lnSpc>
              <a:spcBef>
                <a:spcPts val="310"/>
              </a:spcBef>
            </a:pP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TRAINING/EMS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80" name="object 80"/>
          <p:cNvGrpSpPr/>
          <p:nvPr/>
        </p:nvGrpSpPr>
        <p:grpSpPr>
          <a:xfrm>
            <a:off x="326694" y="787954"/>
            <a:ext cx="1817370" cy="458470"/>
            <a:chOff x="1039048" y="761181"/>
            <a:chExt cx="1817370" cy="458470"/>
          </a:xfrm>
        </p:grpSpPr>
        <p:sp>
          <p:nvSpPr>
            <p:cNvPr id="81" name="object 81"/>
            <p:cNvSpPr/>
            <p:nvPr/>
          </p:nvSpPr>
          <p:spPr>
            <a:xfrm>
              <a:off x="1061415" y="785393"/>
              <a:ext cx="1795145" cy="434340"/>
            </a:xfrm>
            <a:custGeom>
              <a:avLst/>
              <a:gdLst/>
              <a:ahLst/>
              <a:cxnLst/>
              <a:rect l="l" t="t" r="r" b="b"/>
              <a:pathLst>
                <a:path w="1795145" h="434340">
                  <a:moveTo>
                    <a:pt x="1794522" y="0"/>
                  </a:moveTo>
                  <a:lnTo>
                    <a:pt x="0" y="0"/>
                  </a:lnTo>
                  <a:lnTo>
                    <a:pt x="0" y="433806"/>
                  </a:lnTo>
                  <a:lnTo>
                    <a:pt x="1794522" y="433806"/>
                  </a:lnTo>
                  <a:lnTo>
                    <a:pt x="1794522" y="420141"/>
                  </a:lnTo>
                  <a:lnTo>
                    <a:pt x="1794522" y="406590"/>
                  </a:lnTo>
                  <a:lnTo>
                    <a:pt x="1794522" y="27228"/>
                  </a:lnTo>
                  <a:lnTo>
                    <a:pt x="1794522" y="13550"/>
                  </a:lnTo>
                  <a:lnTo>
                    <a:pt x="179452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2" name="object 82"/>
            <p:cNvSpPr/>
            <p:nvPr/>
          </p:nvSpPr>
          <p:spPr>
            <a:xfrm>
              <a:off x="1051634" y="774734"/>
              <a:ext cx="1769745" cy="407034"/>
            </a:xfrm>
            <a:custGeom>
              <a:avLst/>
              <a:gdLst/>
              <a:ahLst/>
              <a:cxnLst/>
              <a:rect l="l" t="t" r="r" b="b"/>
              <a:pathLst>
                <a:path w="1769745" h="407034">
                  <a:moveTo>
                    <a:pt x="1769293" y="0"/>
                  </a:moveTo>
                  <a:lnTo>
                    <a:pt x="0" y="0"/>
                  </a:lnTo>
                  <a:lnTo>
                    <a:pt x="0" y="406588"/>
                  </a:lnTo>
                  <a:lnTo>
                    <a:pt x="1769293" y="406588"/>
                  </a:lnTo>
                  <a:lnTo>
                    <a:pt x="17692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3" name="object 83"/>
            <p:cNvSpPr/>
            <p:nvPr/>
          </p:nvSpPr>
          <p:spPr>
            <a:xfrm>
              <a:off x="1039048" y="761181"/>
              <a:ext cx="1795145" cy="434340"/>
            </a:xfrm>
            <a:custGeom>
              <a:avLst/>
              <a:gdLst/>
              <a:ahLst/>
              <a:cxnLst/>
              <a:rect l="l" t="t" r="r" b="b"/>
              <a:pathLst>
                <a:path w="1795145" h="434340">
                  <a:moveTo>
                    <a:pt x="1794520" y="0"/>
                  </a:moveTo>
                  <a:lnTo>
                    <a:pt x="0" y="0"/>
                  </a:lnTo>
                  <a:lnTo>
                    <a:pt x="0" y="433815"/>
                  </a:lnTo>
                  <a:lnTo>
                    <a:pt x="1794520" y="433815"/>
                  </a:lnTo>
                  <a:lnTo>
                    <a:pt x="1794520" y="420141"/>
                  </a:lnTo>
                  <a:lnTo>
                    <a:pt x="25171" y="420141"/>
                  </a:lnTo>
                  <a:lnTo>
                    <a:pt x="12585" y="406588"/>
                  </a:lnTo>
                  <a:lnTo>
                    <a:pt x="25171" y="406588"/>
                  </a:lnTo>
                  <a:lnTo>
                    <a:pt x="25171" y="27226"/>
                  </a:lnTo>
                  <a:lnTo>
                    <a:pt x="12585" y="27226"/>
                  </a:lnTo>
                  <a:lnTo>
                    <a:pt x="25171" y="13552"/>
                  </a:lnTo>
                  <a:lnTo>
                    <a:pt x="1794520" y="13552"/>
                  </a:lnTo>
                  <a:lnTo>
                    <a:pt x="1794520" y="0"/>
                  </a:lnTo>
                  <a:close/>
                </a:path>
                <a:path w="1795145" h="434340">
                  <a:moveTo>
                    <a:pt x="25171" y="406588"/>
                  </a:moveTo>
                  <a:lnTo>
                    <a:pt x="12585" y="406588"/>
                  </a:lnTo>
                  <a:lnTo>
                    <a:pt x="25171" y="420141"/>
                  </a:lnTo>
                  <a:lnTo>
                    <a:pt x="25171" y="406588"/>
                  </a:lnTo>
                  <a:close/>
                </a:path>
                <a:path w="1795145" h="434340">
                  <a:moveTo>
                    <a:pt x="1769349" y="406588"/>
                  </a:moveTo>
                  <a:lnTo>
                    <a:pt x="25171" y="406588"/>
                  </a:lnTo>
                  <a:lnTo>
                    <a:pt x="25171" y="420141"/>
                  </a:lnTo>
                  <a:lnTo>
                    <a:pt x="1769349" y="420141"/>
                  </a:lnTo>
                  <a:lnTo>
                    <a:pt x="1769349" y="406588"/>
                  </a:lnTo>
                  <a:close/>
                </a:path>
                <a:path w="1795145" h="434340">
                  <a:moveTo>
                    <a:pt x="1769349" y="13552"/>
                  </a:moveTo>
                  <a:lnTo>
                    <a:pt x="1769349" y="420141"/>
                  </a:lnTo>
                  <a:lnTo>
                    <a:pt x="1781879" y="406588"/>
                  </a:lnTo>
                  <a:lnTo>
                    <a:pt x="1794520" y="406588"/>
                  </a:lnTo>
                  <a:lnTo>
                    <a:pt x="1794520" y="27226"/>
                  </a:lnTo>
                  <a:lnTo>
                    <a:pt x="1781879" y="27226"/>
                  </a:lnTo>
                  <a:lnTo>
                    <a:pt x="1769349" y="13552"/>
                  </a:lnTo>
                  <a:close/>
                </a:path>
                <a:path w="1795145" h="434340">
                  <a:moveTo>
                    <a:pt x="1794520" y="406588"/>
                  </a:moveTo>
                  <a:lnTo>
                    <a:pt x="1781879" y="406588"/>
                  </a:lnTo>
                  <a:lnTo>
                    <a:pt x="1769349" y="420141"/>
                  </a:lnTo>
                  <a:lnTo>
                    <a:pt x="1794520" y="420141"/>
                  </a:lnTo>
                  <a:lnTo>
                    <a:pt x="1794520" y="406588"/>
                  </a:lnTo>
                  <a:close/>
                </a:path>
                <a:path w="1795145" h="434340">
                  <a:moveTo>
                    <a:pt x="25171" y="13552"/>
                  </a:moveTo>
                  <a:lnTo>
                    <a:pt x="12585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795145" h="434340">
                  <a:moveTo>
                    <a:pt x="1769349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769349" y="27226"/>
                  </a:lnTo>
                  <a:lnTo>
                    <a:pt x="1769349" y="13552"/>
                  </a:lnTo>
                  <a:close/>
                </a:path>
                <a:path w="1795145" h="434340">
                  <a:moveTo>
                    <a:pt x="1794520" y="13552"/>
                  </a:moveTo>
                  <a:lnTo>
                    <a:pt x="1769349" y="13552"/>
                  </a:lnTo>
                  <a:lnTo>
                    <a:pt x="1781879" y="27226"/>
                  </a:lnTo>
                  <a:lnTo>
                    <a:pt x="1794520" y="27226"/>
                  </a:lnTo>
                  <a:lnTo>
                    <a:pt x="1794520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4" name="object 84"/>
          <p:cNvSpPr txBox="1"/>
          <p:nvPr/>
        </p:nvSpPr>
        <p:spPr>
          <a:xfrm>
            <a:off x="304327" y="843436"/>
            <a:ext cx="1769745" cy="274947"/>
          </a:xfrm>
          <a:prstGeom prst="rect">
            <a:avLst/>
          </a:prstGeom>
        </p:spPr>
        <p:txBody>
          <a:bodyPr vert="horz" wrap="square" lIns="0" tIns="25400" rIns="0" bIns="0" rtlCol="0" anchor="t">
            <a:spAutoFit/>
          </a:bodyPr>
          <a:lstStyle/>
          <a:p>
            <a:pPr marR="38100" algn="ctr">
              <a:lnSpc>
                <a:spcPct val="89712"/>
              </a:lnSpc>
              <a:spcBef>
                <a:spcPts val="200"/>
              </a:spcBef>
            </a:pPr>
            <a:r>
              <a:rPr sz="950" b="1" spc="-50">
                <a:latin typeface="Arial"/>
                <a:cs typeface="Arial"/>
              </a:rPr>
              <a:t>C1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0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60">
                <a:latin typeface="Arial"/>
                <a:cs typeface="Arial"/>
              </a:rPr>
              <a:t>Chuck Carroll</a:t>
            </a:r>
            <a:endParaRPr lang="en-US" sz="950">
              <a:latin typeface="Arial"/>
              <a:cs typeface="Arial"/>
            </a:endParaRPr>
          </a:p>
          <a:p>
            <a:pPr marR="34290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5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01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85" name="object 85"/>
          <p:cNvGrpSpPr/>
          <p:nvPr/>
        </p:nvGrpSpPr>
        <p:grpSpPr>
          <a:xfrm>
            <a:off x="10033822" y="1681844"/>
            <a:ext cx="1900555" cy="611505"/>
            <a:chOff x="9293755" y="5187668"/>
            <a:chExt cx="1900555" cy="611505"/>
          </a:xfrm>
        </p:grpSpPr>
        <p:sp>
          <p:nvSpPr>
            <p:cNvPr id="86" name="object 86"/>
            <p:cNvSpPr/>
            <p:nvPr/>
          </p:nvSpPr>
          <p:spPr>
            <a:xfrm>
              <a:off x="9316123" y="5211876"/>
              <a:ext cx="1878330" cy="587375"/>
            </a:xfrm>
            <a:custGeom>
              <a:avLst/>
              <a:gdLst/>
              <a:ahLst/>
              <a:cxnLst/>
              <a:rect l="l" t="t" r="r" b="b"/>
              <a:pathLst>
                <a:path w="1878329" h="587375">
                  <a:moveTo>
                    <a:pt x="1877809" y="0"/>
                  </a:moveTo>
                  <a:lnTo>
                    <a:pt x="0" y="0"/>
                  </a:lnTo>
                  <a:lnTo>
                    <a:pt x="0" y="586892"/>
                  </a:lnTo>
                  <a:lnTo>
                    <a:pt x="1877809" y="586892"/>
                  </a:lnTo>
                  <a:lnTo>
                    <a:pt x="1877809" y="573278"/>
                  </a:lnTo>
                  <a:lnTo>
                    <a:pt x="1877809" y="559663"/>
                  </a:lnTo>
                  <a:lnTo>
                    <a:pt x="1877809" y="27228"/>
                  </a:lnTo>
                  <a:lnTo>
                    <a:pt x="1877809" y="13550"/>
                  </a:lnTo>
                  <a:lnTo>
                    <a:pt x="187780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7" name="object 87"/>
            <p:cNvSpPr/>
            <p:nvPr/>
          </p:nvSpPr>
          <p:spPr>
            <a:xfrm>
              <a:off x="9306285" y="5201281"/>
              <a:ext cx="1852930" cy="560070"/>
            </a:xfrm>
            <a:custGeom>
              <a:avLst/>
              <a:gdLst/>
              <a:ahLst/>
              <a:cxnLst/>
              <a:rect l="l" t="t" r="r" b="b"/>
              <a:pathLst>
                <a:path w="1852929" h="560070">
                  <a:moveTo>
                    <a:pt x="1852639" y="0"/>
                  </a:moveTo>
                  <a:lnTo>
                    <a:pt x="0" y="0"/>
                  </a:lnTo>
                  <a:lnTo>
                    <a:pt x="0" y="559663"/>
                  </a:lnTo>
                  <a:lnTo>
                    <a:pt x="1852639" y="559663"/>
                  </a:lnTo>
                  <a:lnTo>
                    <a:pt x="1852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8" name="object 88"/>
            <p:cNvSpPr/>
            <p:nvPr/>
          </p:nvSpPr>
          <p:spPr>
            <a:xfrm>
              <a:off x="9293755" y="5187668"/>
              <a:ext cx="1878330" cy="587375"/>
            </a:xfrm>
            <a:custGeom>
              <a:avLst/>
              <a:gdLst/>
              <a:ahLst/>
              <a:cxnLst/>
              <a:rect l="l" t="t" r="r" b="b"/>
              <a:pathLst>
                <a:path w="1878329" h="587375">
                  <a:moveTo>
                    <a:pt x="1877811" y="0"/>
                  </a:moveTo>
                  <a:lnTo>
                    <a:pt x="0" y="0"/>
                  </a:lnTo>
                  <a:lnTo>
                    <a:pt x="0" y="586890"/>
                  </a:lnTo>
                  <a:lnTo>
                    <a:pt x="1877811" y="586890"/>
                  </a:lnTo>
                  <a:lnTo>
                    <a:pt x="1877811" y="573277"/>
                  </a:lnTo>
                  <a:lnTo>
                    <a:pt x="25171" y="573277"/>
                  </a:lnTo>
                  <a:lnTo>
                    <a:pt x="12529" y="559663"/>
                  </a:lnTo>
                  <a:lnTo>
                    <a:pt x="25171" y="559663"/>
                  </a:lnTo>
                  <a:lnTo>
                    <a:pt x="25171" y="27226"/>
                  </a:lnTo>
                  <a:lnTo>
                    <a:pt x="12529" y="27226"/>
                  </a:lnTo>
                  <a:lnTo>
                    <a:pt x="25171" y="13552"/>
                  </a:lnTo>
                  <a:lnTo>
                    <a:pt x="1877811" y="13552"/>
                  </a:lnTo>
                  <a:lnTo>
                    <a:pt x="1877811" y="0"/>
                  </a:lnTo>
                  <a:close/>
                </a:path>
                <a:path w="1878329" h="587375">
                  <a:moveTo>
                    <a:pt x="25171" y="559663"/>
                  </a:moveTo>
                  <a:lnTo>
                    <a:pt x="12529" y="559663"/>
                  </a:lnTo>
                  <a:lnTo>
                    <a:pt x="25171" y="573277"/>
                  </a:lnTo>
                  <a:lnTo>
                    <a:pt x="25171" y="559663"/>
                  </a:lnTo>
                  <a:close/>
                </a:path>
                <a:path w="1878329" h="587375">
                  <a:moveTo>
                    <a:pt x="1852639" y="559663"/>
                  </a:moveTo>
                  <a:lnTo>
                    <a:pt x="25171" y="559663"/>
                  </a:lnTo>
                  <a:lnTo>
                    <a:pt x="25171" y="573277"/>
                  </a:lnTo>
                  <a:lnTo>
                    <a:pt x="1852639" y="573277"/>
                  </a:lnTo>
                  <a:lnTo>
                    <a:pt x="1852639" y="559663"/>
                  </a:lnTo>
                  <a:close/>
                </a:path>
                <a:path w="1878329" h="587375">
                  <a:moveTo>
                    <a:pt x="1852639" y="13552"/>
                  </a:moveTo>
                  <a:lnTo>
                    <a:pt x="1852639" y="573277"/>
                  </a:lnTo>
                  <a:lnTo>
                    <a:pt x="1865169" y="559663"/>
                  </a:lnTo>
                  <a:lnTo>
                    <a:pt x="1877811" y="559663"/>
                  </a:lnTo>
                  <a:lnTo>
                    <a:pt x="1877811" y="27226"/>
                  </a:lnTo>
                  <a:lnTo>
                    <a:pt x="1865169" y="27226"/>
                  </a:lnTo>
                  <a:lnTo>
                    <a:pt x="1852639" y="13552"/>
                  </a:lnTo>
                  <a:close/>
                </a:path>
                <a:path w="1878329" h="587375">
                  <a:moveTo>
                    <a:pt x="1877811" y="559663"/>
                  </a:moveTo>
                  <a:lnTo>
                    <a:pt x="1865169" y="559663"/>
                  </a:lnTo>
                  <a:lnTo>
                    <a:pt x="1852639" y="573277"/>
                  </a:lnTo>
                  <a:lnTo>
                    <a:pt x="1877811" y="573277"/>
                  </a:lnTo>
                  <a:lnTo>
                    <a:pt x="1877811" y="559663"/>
                  </a:lnTo>
                  <a:close/>
                </a:path>
                <a:path w="1878329" h="587375">
                  <a:moveTo>
                    <a:pt x="25171" y="13552"/>
                  </a:moveTo>
                  <a:lnTo>
                    <a:pt x="12529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878329" h="587375">
                  <a:moveTo>
                    <a:pt x="1852639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852639" y="27226"/>
                  </a:lnTo>
                  <a:lnTo>
                    <a:pt x="1852639" y="13552"/>
                  </a:lnTo>
                  <a:close/>
                </a:path>
                <a:path w="1878329" h="587375">
                  <a:moveTo>
                    <a:pt x="1877811" y="13552"/>
                  </a:moveTo>
                  <a:lnTo>
                    <a:pt x="1852639" y="13552"/>
                  </a:lnTo>
                  <a:lnTo>
                    <a:pt x="1865169" y="27226"/>
                  </a:lnTo>
                  <a:lnTo>
                    <a:pt x="1877811" y="27226"/>
                  </a:lnTo>
                  <a:lnTo>
                    <a:pt x="1877811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9" name="object 89"/>
          <p:cNvSpPr txBox="1"/>
          <p:nvPr/>
        </p:nvSpPr>
        <p:spPr>
          <a:xfrm>
            <a:off x="10021337" y="1756192"/>
            <a:ext cx="1852930" cy="390683"/>
          </a:xfrm>
          <a:prstGeom prst="rect">
            <a:avLst/>
          </a:prstGeom>
        </p:spPr>
        <p:txBody>
          <a:bodyPr vert="horz" wrap="square" lIns="0" tIns="26034" rIns="0" bIns="0" rtlCol="0" anchor="t">
            <a:spAutoFit/>
          </a:bodyPr>
          <a:lstStyle/>
          <a:p>
            <a:pPr marR="37465" algn="ctr">
              <a:lnSpc>
                <a:spcPct val="89712"/>
              </a:lnSpc>
              <a:spcBef>
                <a:spcPts val="204"/>
              </a:spcBef>
            </a:pPr>
            <a:r>
              <a:rPr sz="950" b="1" spc="-45">
                <a:latin typeface="Arial"/>
                <a:cs typeface="Arial"/>
              </a:rPr>
              <a:t>D16</a:t>
            </a:r>
            <a:r>
              <a:rPr sz="950" b="1" spc="-35">
                <a:latin typeface="Arial"/>
                <a:cs typeface="Arial"/>
              </a:rPr>
              <a:t>0</a:t>
            </a:r>
            <a:r>
              <a:rPr sz="950" b="1" spc="-40">
                <a:latin typeface="Arial"/>
                <a:cs typeface="Arial"/>
              </a:rPr>
              <a:t>2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60">
                <a:latin typeface="Arial"/>
                <a:cs typeface="Arial"/>
              </a:rPr>
              <a:t>Vacant</a:t>
            </a:r>
            <a:endParaRPr lang="en-US" sz="950">
              <a:latin typeface="Arial"/>
              <a:cs typeface="Arial"/>
            </a:endParaRPr>
          </a:p>
          <a:p>
            <a:pPr marR="34290" algn="ctr">
              <a:lnSpc>
                <a:spcPct val="88235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02</a:t>
            </a:r>
            <a:endParaRPr sz="850">
              <a:latin typeface="Arial"/>
              <a:cs typeface="Arial"/>
            </a:endParaRPr>
          </a:p>
          <a:p>
            <a:pPr marR="35560" algn="ctr">
              <a:lnSpc>
                <a:spcPct val="89572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</a:t>
            </a:r>
            <a:r>
              <a:rPr sz="850" spc="-35">
                <a:latin typeface="Arial"/>
                <a:cs typeface="Arial"/>
              </a:rPr>
              <a:t>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25">
                <a:latin typeface="Arial"/>
                <a:cs typeface="Arial"/>
              </a:rPr>
              <a:t>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602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90" name="object 90"/>
          <p:cNvGrpSpPr/>
          <p:nvPr/>
        </p:nvGrpSpPr>
        <p:grpSpPr>
          <a:xfrm>
            <a:off x="4217128" y="1691413"/>
            <a:ext cx="1811020" cy="458470"/>
            <a:chOff x="5158318" y="1709282"/>
            <a:chExt cx="1811020" cy="458470"/>
          </a:xfrm>
        </p:grpSpPr>
        <p:sp>
          <p:nvSpPr>
            <p:cNvPr id="91" name="object 91"/>
            <p:cNvSpPr/>
            <p:nvPr/>
          </p:nvSpPr>
          <p:spPr>
            <a:xfrm>
              <a:off x="5180685" y="1733486"/>
              <a:ext cx="1788795" cy="434340"/>
            </a:xfrm>
            <a:custGeom>
              <a:avLst/>
              <a:gdLst/>
              <a:ahLst/>
              <a:cxnLst/>
              <a:rect l="l" t="t" r="r" b="b"/>
              <a:pathLst>
                <a:path w="1788795" h="434339">
                  <a:moveTo>
                    <a:pt x="1788198" y="0"/>
                  </a:moveTo>
                  <a:lnTo>
                    <a:pt x="0" y="0"/>
                  </a:lnTo>
                  <a:lnTo>
                    <a:pt x="0" y="433819"/>
                  </a:lnTo>
                  <a:lnTo>
                    <a:pt x="1788198" y="433819"/>
                  </a:lnTo>
                  <a:lnTo>
                    <a:pt x="1788198" y="420141"/>
                  </a:lnTo>
                  <a:lnTo>
                    <a:pt x="1788198" y="406590"/>
                  </a:lnTo>
                  <a:lnTo>
                    <a:pt x="1788198" y="27228"/>
                  </a:lnTo>
                  <a:lnTo>
                    <a:pt x="1788198" y="13550"/>
                  </a:lnTo>
                  <a:lnTo>
                    <a:pt x="178819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2" name="object 92"/>
            <p:cNvSpPr/>
            <p:nvPr/>
          </p:nvSpPr>
          <p:spPr>
            <a:xfrm>
              <a:off x="5170848" y="1722835"/>
              <a:ext cx="1763395" cy="407034"/>
            </a:xfrm>
            <a:custGeom>
              <a:avLst/>
              <a:gdLst/>
              <a:ahLst/>
              <a:cxnLst/>
              <a:rect l="l" t="t" r="r" b="b"/>
              <a:pathLst>
                <a:path w="1763395" h="407035">
                  <a:moveTo>
                    <a:pt x="1763140" y="0"/>
                  </a:moveTo>
                  <a:lnTo>
                    <a:pt x="0" y="0"/>
                  </a:lnTo>
                  <a:lnTo>
                    <a:pt x="0" y="406588"/>
                  </a:lnTo>
                  <a:lnTo>
                    <a:pt x="1763140" y="406588"/>
                  </a:lnTo>
                  <a:lnTo>
                    <a:pt x="1763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3" name="object 93"/>
            <p:cNvSpPr/>
            <p:nvPr/>
          </p:nvSpPr>
          <p:spPr>
            <a:xfrm>
              <a:off x="5158318" y="1709282"/>
              <a:ext cx="1788795" cy="434340"/>
            </a:xfrm>
            <a:custGeom>
              <a:avLst/>
              <a:gdLst/>
              <a:ahLst/>
              <a:cxnLst/>
              <a:rect l="l" t="t" r="r" b="b"/>
              <a:pathLst>
                <a:path w="1788795" h="434339">
                  <a:moveTo>
                    <a:pt x="1788311" y="0"/>
                  </a:moveTo>
                  <a:lnTo>
                    <a:pt x="0" y="0"/>
                  </a:lnTo>
                  <a:lnTo>
                    <a:pt x="0" y="433815"/>
                  </a:lnTo>
                  <a:lnTo>
                    <a:pt x="1788311" y="433815"/>
                  </a:lnTo>
                  <a:lnTo>
                    <a:pt x="1788311" y="420141"/>
                  </a:lnTo>
                  <a:lnTo>
                    <a:pt x="25171" y="420141"/>
                  </a:lnTo>
                  <a:lnTo>
                    <a:pt x="12529" y="406588"/>
                  </a:lnTo>
                  <a:lnTo>
                    <a:pt x="25171" y="406588"/>
                  </a:lnTo>
                  <a:lnTo>
                    <a:pt x="25171" y="27226"/>
                  </a:lnTo>
                  <a:lnTo>
                    <a:pt x="12529" y="27226"/>
                  </a:lnTo>
                  <a:lnTo>
                    <a:pt x="25171" y="13552"/>
                  </a:lnTo>
                  <a:lnTo>
                    <a:pt x="1788311" y="13552"/>
                  </a:lnTo>
                  <a:lnTo>
                    <a:pt x="1788311" y="0"/>
                  </a:lnTo>
                  <a:close/>
                </a:path>
                <a:path w="1788795" h="434339">
                  <a:moveTo>
                    <a:pt x="25171" y="406588"/>
                  </a:moveTo>
                  <a:lnTo>
                    <a:pt x="12529" y="406588"/>
                  </a:lnTo>
                  <a:lnTo>
                    <a:pt x="25171" y="420141"/>
                  </a:lnTo>
                  <a:lnTo>
                    <a:pt x="25171" y="406588"/>
                  </a:lnTo>
                  <a:close/>
                </a:path>
                <a:path w="1788795" h="434339">
                  <a:moveTo>
                    <a:pt x="1763140" y="406588"/>
                  </a:moveTo>
                  <a:lnTo>
                    <a:pt x="25171" y="406588"/>
                  </a:lnTo>
                  <a:lnTo>
                    <a:pt x="25171" y="420141"/>
                  </a:lnTo>
                  <a:lnTo>
                    <a:pt x="1763140" y="420141"/>
                  </a:lnTo>
                  <a:lnTo>
                    <a:pt x="1763140" y="406588"/>
                  </a:lnTo>
                  <a:close/>
                </a:path>
                <a:path w="1788795" h="434339">
                  <a:moveTo>
                    <a:pt x="1763140" y="13552"/>
                  </a:moveTo>
                  <a:lnTo>
                    <a:pt x="1763140" y="420141"/>
                  </a:lnTo>
                  <a:lnTo>
                    <a:pt x="1775670" y="406588"/>
                  </a:lnTo>
                  <a:lnTo>
                    <a:pt x="1788311" y="406588"/>
                  </a:lnTo>
                  <a:lnTo>
                    <a:pt x="1788311" y="27226"/>
                  </a:lnTo>
                  <a:lnTo>
                    <a:pt x="1775670" y="27226"/>
                  </a:lnTo>
                  <a:lnTo>
                    <a:pt x="1763140" y="13552"/>
                  </a:lnTo>
                  <a:close/>
                </a:path>
                <a:path w="1788795" h="434339">
                  <a:moveTo>
                    <a:pt x="1788311" y="406588"/>
                  </a:moveTo>
                  <a:lnTo>
                    <a:pt x="1775670" y="406588"/>
                  </a:lnTo>
                  <a:lnTo>
                    <a:pt x="1763140" y="420141"/>
                  </a:lnTo>
                  <a:lnTo>
                    <a:pt x="1788311" y="420141"/>
                  </a:lnTo>
                  <a:lnTo>
                    <a:pt x="1788311" y="406588"/>
                  </a:lnTo>
                  <a:close/>
                </a:path>
                <a:path w="1788795" h="434339">
                  <a:moveTo>
                    <a:pt x="25171" y="13552"/>
                  </a:moveTo>
                  <a:lnTo>
                    <a:pt x="12529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788795" h="434339">
                  <a:moveTo>
                    <a:pt x="1763140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763140" y="27226"/>
                  </a:lnTo>
                  <a:lnTo>
                    <a:pt x="1763140" y="13552"/>
                  </a:lnTo>
                  <a:close/>
                </a:path>
                <a:path w="1788795" h="434339">
                  <a:moveTo>
                    <a:pt x="1788311" y="13552"/>
                  </a:moveTo>
                  <a:lnTo>
                    <a:pt x="1763140" y="13552"/>
                  </a:lnTo>
                  <a:lnTo>
                    <a:pt x="1775670" y="27226"/>
                  </a:lnTo>
                  <a:lnTo>
                    <a:pt x="1788311" y="27226"/>
                  </a:lnTo>
                  <a:lnTo>
                    <a:pt x="1788311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4" name="object 94"/>
          <p:cNvSpPr txBox="1"/>
          <p:nvPr/>
        </p:nvSpPr>
        <p:spPr>
          <a:xfrm>
            <a:off x="4198609" y="1721191"/>
            <a:ext cx="1763395" cy="275587"/>
          </a:xfrm>
          <a:prstGeom prst="rect">
            <a:avLst/>
          </a:prstGeom>
        </p:spPr>
        <p:txBody>
          <a:bodyPr vert="horz" wrap="square" lIns="0" tIns="26034" rIns="0" bIns="0" rtlCol="0" anchor="t">
            <a:spAutoFit/>
          </a:bodyPr>
          <a:lstStyle/>
          <a:p>
            <a:pPr marR="37465" algn="ctr">
              <a:lnSpc>
                <a:spcPct val="89712"/>
              </a:lnSpc>
              <a:spcBef>
                <a:spcPts val="204"/>
              </a:spcBef>
            </a:pPr>
            <a:r>
              <a:rPr sz="950" b="1" spc="-50">
                <a:latin typeface="Arial"/>
                <a:cs typeface="Arial"/>
              </a:rPr>
              <a:t>D1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0</a:t>
            </a:r>
            <a:r>
              <a:rPr sz="950" b="1" spc="-40">
                <a:latin typeface="Arial"/>
                <a:cs typeface="Arial"/>
              </a:rPr>
              <a:t>3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40">
                <a:latin typeface="Arial"/>
                <a:cs typeface="Arial"/>
              </a:rPr>
              <a:t>Vacant</a:t>
            </a:r>
            <a:endParaRPr lang="en-US"/>
          </a:p>
          <a:p>
            <a:pPr marR="33655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03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95" name="object 95"/>
          <p:cNvGrpSpPr/>
          <p:nvPr/>
        </p:nvGrpSpPr>
        <p:grpSpPr>
          <a:xfrm>
            <a:off x="377383" y="2143090"/>
            <a:ext cx="1751330" cy="695960"/>
            <a:chOff x="1043243" y="1682297"/>
            <a:chExt cx="1751330" cy="695960"/>
          </a:xfrm>
        </p:grpSpPr>
        <p:sp>
          <p:nvSpPr>
            <p:cNvPr id="96" name="object 96"/>
            <p:cNvSpPr/>
            <p:nvPr/>
          </p:nvSpPr>
          <p:spPr>
            <a:xfrm>
              <a:off x="1065606" y="1706498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30">
                  <a:moveTo>
                    <a:pt x="1728470" y="0"/>
                  </a:moveTo>
                  <a:lnTo>
                    <a:pt x="0" y="0"/>
                  </a:lnTo>
                  <a:lnTo>
                    <a:pt x="0" y="671601"/>
                  </a:lnTo>
                  <a:lnTo>
                    <a:pt x="1728470" y="671601"/>
                  </a:lnTo>
                  <a:lnTo>
                    <a:pt x="1728470" y="662533"/>
                  </a:lnTo>
                  <a:lnTo>
                    <a:pt x="1728470" y="653453"/>
                  </a:lnTo>
                  <a:lnTo>
                    <a:pt x="1728470" y="18161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7" name="object 97"/>
            <p:cNvSpPr/>
            <p:nvPr/>
          </p:nvSpPr>
          <p:spPr>
            <a:xfrm>
              <a:off x="1051634" y="1691373"/>
              <a:ext cx="1711960" cy="654050"/>
            </a:xfrm>
            <a:custGeom>
              <a:avLst/>
              <a:gdLst/>
              <a:ahLst/>
              <a:cxnLst/>
              <a:rect l="l" t="t" r="r" b="b"/>
              <a:pathLst>
                <a:path w="1711960" h="654050">
                  <a:moveTo>
                    <a:pt x="1711677" y="0"/>
                  </a:moveTo>
                  <a:lnTo>
                    <a:pt x="0" y="0"/>
                  </a:lnTo>
                  <a:lnTo>
                    <a:pt x="0" y="653445"/>
                  </a:lnTo>
                  <a:lnTo>
                    <a:pt x="1711677" y="653445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8" name="object 98"/>
            <p:cNvSpPr/>
            <p:nvPr/>
          </p:nvSpPr>
          <p:spPr>
            <a:xfrm>
              <a:off x="1043243" y="1682297"/>
              <a:ext cx="1728470" cy="671830"/>
            </a:xfrm>
            <a:custGeom>
              <a:avLst/>
              <a:gdLst/>
              <a:ahLst/>
              <a:cxnLst/>
              <a:rect l="l" t="t" r="r" b="b"/>
              <a:pathLst>
                <a:path w="1728470" h="671830">
                  <a:moveTo>
                    <a:pt x="1728459" y="0"/>
                  </a:moveTo>
                  <a:lnTo>
                    <a:pt x="0" y="0"/>
                  </a:lnTo>
                  <a:lnTo>
                    <a:pt x="0" y="671596"/>
                  </a:lnTo>
                  <a:lnTo>
                    <a:pt x="1728459" y="671596"/>
                  </a:lnTo>
                  <a:lnTo>
                    <a:pt x="1728459" y="662520"/>
                  </a:lnTo>
                  <a:lnTo>
                    <a:pt x="16781" y="662520"/>
                  </a:lnTo>
                  <a:lnTo>
                    <a:pt x="8390" y="653445"/>
                  </a:lnTo>
                  <a:lnTo>
                    <a:pt x="16781" y="653445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71830">
                  <a:moveTo>
                    <a:pt x="16781" y="653445"/>
                  </a:moveTo>
                  <a:lnTo>
                    <a:pt x="8390" y="653445"/>
                  </a:lnTo>
                  <a:lnTo>
                    <a:pt x="16781" y="662520"/>
                  </a:lnTo>
                  <a:lnTo>
                    <a:pt x="16781" y="653445"/>
                  </a:lnTo>
                  <a:close/>
                </a:path>
                <a:path w="1728470" h="671830">
                  <a:moveTo>
                    <a:pt x="1711677" y="653445"/>
                  </a:moveTo>
                  <a:lnTo>
                    <a:pt x="16781" y="653445"/>
                  </a:lnTo>
                  <a:lnTo>
                    <a:pt x="16781" y="662520"/>
                  </a:lnTo>
                  <a:lnTo>
                    <a:pt x="1711677" y="662520"/>
                  </a:lnTo>
                  <a:lnTo>
                    <a:pt x="1711677" y="653445"/>
                  </a:lnTo>
                  <a:close/>
                </a:path>
                <a:path w="1728470" h="671830">
                  <a:moveTo>
                    <a:pt x="1711677" y="9075"/>
                  </a:moveTo>
                  <a:lnTo>
                    <a:pt x="1711677" y="662520"/>
                  </a:lnTo>
                  <a:lnTo>
                    <a:pt x="1720068" y="653445"/>
                  </a:lnTo>
                  <a:lnTo>
                    <a:pt x="1728459" y="653445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71830">
                  <a:moveTo>
                    <a:pt x="1728459" y="653445"/>
                  </a:moveTo>
                  <a:lnTo>
                    <a:pt x="1720068" y="653445"/>
                  </a:lnTo>
                  <a:lnTo>
                    <a:pt x="1711677" y="662520"/>
                  </a:lnTo>
                  <a:lnTo>
                    <a:pt x="1728459" y="662520"/>
                  </a:lnTo>
                  <a:lnTo>
                    <a:pt x="1728459" y="653445"/>
                  </a:lnTo>
                  <a:close/>
                </a:path>
                <a:path w="1728470" h="671830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71830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71830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9" name="object 99"/>
          <p:cNvSpPr txBox="1"/>
          <p:nvPr/>
        </p:nvSpPr>
        <p:spPr>
          <a:xfrm>
            <a:off x="369206" y="2175756"/>
            <a:ext cx="1711960" cy="511422"/>
          </a:xfrm>
          <a:prstGeom prst="rect">
            <a:avLst/>
          </a:prstGeom>
        </p:spPr>
        <p:txBody>
          <a:bodyPr vert="horz" wrap="square" lIns="0" tIns="20955" rIns="0" bIns="0" rtlCol="0" anchor="t">
            <a:spAutoFit/>
          </a:bodyPr>
          <a:lstStyle/>
          <a:p>
            <a:pPr marR="39370" algn="ctr">
              <a:lnSpc>
                <a:spcPct val="89314"/>
              </a:lnSpc>
              <a:spcBef>
                <a:spcPts val="165"/>
              </a:spcBef>
            </a:pPr>
            <a:r>
              <a:rPr sz="950" b="1" spc="-55">
                <a:latin typeface="Arial"/>
                <a:cs typeface="Arial"/>
              </a:rPr>
              <a:t>ALAME</a:t>
            </a:r>
            <a:r>
              <a:rPr sz="950" b="1" spc="-45">
                <a:latin typeface="Arial"/>
                <a:cs typeface="Arial"/>
              </a:rPr>
              <a:t>D</a:t>
            </a:r>
            <a:r>
              <a:rPr sz="950" b="1" spc="-55">
                <a:latin typeface="Arial"/>
                <a:cs typeface="Arial"/>
              </a:rPr>
              <a:t>A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AL</a:t>
            </a:r>
            <a:r>
              <a:rPr sz="950" b="1" spc="-40">
                <a:latin typeface="Arial"/>
                <a:cs typeface="Arial"/>
              </a:rPr>
              <a:t>IO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39370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B1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1</a:t>
            </a:r>
            <a:r>
              <a:rPr sz="950" b="1" spc="-40">
                <a:latin typeface="Arial"/>
                <a:cs typeface="Arial"/>
              </a:rPr>
              <a:t>4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Jeff Nichols</a:t>
            </a:r>
            <a:endParaRPr sz="950">
              <a:latin typeface="Arial"/>
              <a:cs typeface="Arial"/>
            </a:endParaRPr>
          </a:p>
          <a:p>
            <a:pPr marR="36195" algn="ctr">
              <a:lnSpc>
                <a:spcPct val="87789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14</a:t>
            </a:r>
            <a:endParaRPr sz="850">
              <a:latin typeface="Arial"/>
              <a:cs typeface="Arial"/>
            </a:endParaRPr>
          </a:p>
          <a:p>
            <a:pPr marR="37465" algn="ctr">
              <a:lnSpc>
                <a:spcPct val="89126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(9</a:t>
            </a:r>
            <a:r>
              <a:rPr sz="850" spc="-35">
                <a:latin typeface="Arial"/>
                <a:cs typeface="Arial"/>
              </a:rPr>
              <a:t>25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86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5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2</a:t>
            </a:r>
            <a:r>
              <a:rPr sz="850" spc="-35">
                <a:latin typeface="Arial"/>
                <a:cs typeface="Arial"/>
              </a:rPr>
              <a:t>197</a:t>
            </a:r>
            <a:endParaRPr sz="8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8165583" y="4634431"/>
            <a:ext cx="1812925" cy="267335"/>
          </a:xfrm>
          <a:prstGeom prst="rect">
            <a:avLst/>
          </a:prstGeom>
          <a:solidFill>
            <a:srgbClr val="FF0000"/>
          </a:solidFill>
          <a:ln w="9063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marL="339090">
              <a:lnSpc>
                <a:spcPct val="100000"/>
              </a:lnSpc>
              <a:spcBef>
                <a:spcPts val="315"/>
              </a:spcBef>
            </a:pP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HEADQUARTERS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1" name="object 101"/>
          <p:cNvGrpSpPr/>
          <p:nvPr/>
        </p:nvGrpSpPr>
        <p:grpSpPr>
          <a:xfrm>
            <a:off x="8149073" y="4943628"/>
            <a:ext cx="1851660" cy="434340"/>
            <a:chOff x="9297894" y="6241953"/>
            <a:chExt cx="1851660" cy="434340"/>
          </a:xfrm>
        </p:grpSpPr>
        <p:sp>
          <p:nvSpPr>
            <p:cNvPr id="102" name="object 102"/>
            <p:cNvSpPr/>
            <p:nvPr/>
          </p:nvSpPr>
          <p:spPr>
            <a:xfrm>
              <a:off x="9320263" y="6266167"/>
              <a:ext cx="1829435" cy="410209"/>
            </a:xfrm>
            <a:custGeom>
              <a:avLst/>
              <a:gdLst/>
              <a:ahLst/>
              <a:cxnLst/>
              <a:rect l="l" t="t" r="r" b="b"/>
              <a:pathLst>
                <a:path w="1829434" h="410209">
                  <a:moveTo>
                    <a:pt x="1829142" y="0"/>
                  </a:moveTo>
                  <a:lnTo>
                    <a:pt x="0" y="0"/>
                  </a:lnTo>
                  <a:lnTo>
                    <a:pt x="0" y="409613"/>
                  </a:lnTo>
                  <a:lnTo>
                    <a:pt x="1829142" y="409613"/>
                  </a:lnTo>
                  <a:lnTo>
                    <a:pt x="1829142" y="400532"/>
                  </a:lnTo>
                  <a:lnTo>
                    <a:pt x="1829142" y="391452"/>
                  </a:lnTo>
                  <a:lnTo>
                    <a:pt x="1829142" y="18148"/>
                  </a:lnTo>
                  <a:lnTo>
                    <a:pt x="1829142" y="9067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3" name="object 103"/>
            <p:cNvSpPr/>
            <p:nvPr/>
          </p:nvSpPr>
          <p:spPr>
            <a:xfrm>
              <a:off x="9306285" y="6251029"/>
              <a:ext cx="1812925" cy="391795"/>
            </a:xfrm>
            <a:custGeom>
              <a:avLst/>
              <a:gdLst/>
              <a:ahLst/>
              <a:cxnLst/>
              <a:rect l="l" t="t" r="r" b="b"/>
              <a:pathLst>
                <a:path w="1812925" h="391795">
                  <a:moveTo>
                    <a:pt x="1812364" y="0"/>
                  </a:moveTo>
                  <a:lnTo>
                    <a:pt x="0" y="0"/>
                  </a:lnTo>
                  <a:lnTo>
                    <a:pt x="0" y="391462"/>
                  </a:lnTo>
                  <a:lnTo>
                    <a:pt x="1812364" y="391462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4" name="object 104"/>
            <p:cNvSpPr/>
            <p:nvPr/>
          </p:nvSpPr>
          <p:spPr>
            <a:xfrm>
              <a:off x="9297894" y="6241953"/>
              <a:ext cx="1829435" cy="410209"/>
            </a:xfrm>
            <a:custGeom>
              <a:avLst/>
              <a:gdLst/>
              <a:ahLst/>
              <a:cxnLst/>
              <a:rect l="l" t="t" r="r" b="b"/>
              <a:pathLst>
                <a:path w="1829434" h="410209">
                  <a:moveTo>
                    <a:pt x="1829146" y="0"/>
                  </a:moveTo>
                  <a:lnTo>
                    <a:pt x="0" y="0"/>
                  </a:lnTo>
                  <a:lnTo>
                    <a:pt x="0" y="409613"/>
                  </a:lnTo>
                  <a:lnTo>
                    <a:pt x="1829146" y="409613"/>
                  </a:lnTo>
                  <a:lnTo>
                    <a:pt x="1829146" y="400537"/>
                  </a:lnTo>
                  <a:lnTo>
                    <a:pt x="16781" y="400537"/>
                  </a:lnTo>
                  <a:lnTo>
                    <a:pt x="8390" y="391462"/>
                  </a:lnTo>
                  <a:lnTo>
                    <a:pt x="16781" y="391462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410209">
                  <a:moveTo>
                    <a:pt x="16781" y="391462"/>
                  </a:moveTo>
                  <a:lnTo>
                    <a:pt x="8390" y="391462"/>
                  </a:lnTo>
                  <a:lnTo>
                    <a:pt x="16781" y="400537"/>
                  </a:lnTo>
                  <a:lnTo>
                    <a:pt x="16781" y="391462"/>
                  </a:lnTo>
                  <a:close/>
                </a:path>
                <a:path w="1829434" h="410209">
                  <a:moveTo>
                    <a:pt x="1812364" y="391462"/>
                  </a:moveTo>
                  <a:lnTo>
                    <a:pt x="16781" y="391462"/>
                  </a:lnTo>
                  <a:lnTo>
                    <a:pt x="16781" y="400537"/>
                  </a:lnTo>
                  <a:lnTo>
                    <a:pt x="1812364" y="400537"/>
                  </a:lnTo>
                  <a:lnTo>
                    <a:pt x="1812364" y="391462"/>
                  </a:lnTo>
                  <a:close/>
                </a:path>
                <a:path w="1829434" h="410209">
                  <a:moveTo>
                    <a:pt x="1812364" y="9075"/>
                  </a:moveTo>
                  <a:lnTo>
                    <a:pt x="1812364" y="400537"/>
                  </a:lnTo>
                  <a:lnTo>
                    <a:pt x="1820755" y="391462"/>
                  </a:lnTo>
                  <a:lnTo>
                    <a:pt x="1829146" y="391462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410209">
                  <a:moveTo>
                    <a:pt x="1829146" y="391462"/>
                  </a:moveTo>
                  <a:lnTo>
                    <a:pt x="1820755" y="391462"/>
                  </a:lnTo>
                  <a:lnTo>
                    <a:pt x="1812364" y="400537"/>
                  </a:lnTo>
                  <a:lnTo>
                    <a:pt x="1829146" y="400537"/>
                  </a:lnTo>
                  <a:lnTo>
                    <a:pt x="1829146" y="391462"/>
                  </a:lnTo>
                  <a:close/>
                </a:path>
                <a:path w="1829434" h="41020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410209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410209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5" name="object 105"/>
          <p:cNvSpPr txBox="1"/>
          <p:nvPr/>
        </p:nvSpPr>
        <p:spPr>
          <a:xfrm>
            <a:off x="8138996" y="4980353"/>
            <a:ext cx="1812925" cy="282000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L="327660">
              <a:lnSpc>
                <a:spcPct val="89314"/>
              </a:lnSpc>
              <a:spcBef>
                <a:spcPts val="170"/>
              </a:spcBef>
            </a:pPr>
            <a:r>
              <a:rPr sz="950" b="1" spc="-60">
                <a:latin typeface="Arial"/>
                <a:cs typeface="Arial"/>
              </a:rPr>
              <a:t>O</a:t>
            </a:r>
            <a:r>
              <a:rPr sz="950" b="1" spc="-30">
                <a:latin typeface="Arial"/>
                <a:cs typeface="Arial"/>
              </a:rPr>
              <a:t>ffice</a:t>
            </a:r>
            <a:r>
              <a:rPr sz="950" b="1" spc="-25">
                <a:latin typeface="Arial"/>
                <a:cs typeface="Arial"/>
              </a:rPr>
              <a:t> (</a:t>
            </a:r>
            <a:r>
              <a:rPr sz="950" b="1" spc="-40">
                <a:latin typeface="Arial"/>
                <a:cs typeface="Arial"/>
              </a:rPr>
              <a:t>4</a:t>
            </a:r>
            <a:r>
              <a:rPr sz="950" b="1" spc="-45">
                <a:latin typeface="Arial"/>
                <a:cs typeface="Arial"/>
              </a:rPr>
              <a:t>0</a:t>
            </a:r>
            <a:r>
              <a:rPr sz="950" b="1" spc="-35">
                <a:latin typeface="Arial"/>
                <a:cs typeface="Arial"/>
              </a:rPr>
              <a:t>8)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35">
                <a:latin typeface="Arial"/>
                <a:cs typeface="Arial"/>
              </a:rPr>
              <a:t>7</a:t>
            </a:r>
            <a:r>
              <a:rPr sz="950" b="1" spc="-40">
                <a:latin typeface="Arial"/>
                <a:cs typeface="Arial"/>
              </a:rPr>
              <a:t>79</a:t>
            </a:r>
            <a:r>
              <a:rPr sz="950" b="1" spc="-25">
                <a:latin typeface="Arial"/>
                <a:cs typeface="Arial"/>
              </a:rPr>
              <a:t>-</a:t>
            </a:r>
            <a:r>
              <a:rPr sz="950" b="1" spc="-35">
                <a:latin typeface="Arial"/>
                <a:cs typeface="Arial"/>
              </a:rPr>
              <a:t>2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45">
                <a:latin typeface="Arial"/>
                <a:cs typeface="Arial"/>
              </a:rPr>
              <a:t>2</a:t>
            </a:r>
            <a:r>
              <a:rPr sz="950" b="1" spc="-40">
                <a:latin typeface="Arial"/>
                <a:cs typeface="Arial"/>
              </a:rPr>
              <a:t>1</a:t>
            </a:r>
            <a:endParaRPr lang="en-US" sz="950">
              <a:latin typeface="Arial"/>
              <a:cs typeface="Arial"/>
            </a:endParaRPr>
          </a:p>
          <a:p>
            <a:pPr marL="374650">
              <a:lnSpc>
                <a:spcPct val="89314"/>
              </a:lnSpc>
            </a:pP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50">
                <a:latin typeface="Arial"/>
                <a:cs typeface="Arial"/>
              </a:rPr>
              <a:t>AX</a:t>
            </a:r>
            <a:r>
              <a:rPr sz="950" b="1" spc="-25">
                <a:latin typeface="Arial"/>
                <a:cs typeface="Arial"/>
              </a:rPr>
              <a:t> (</a:t>
            </a:r>
            <a:r>
              <a:rPr sz="950" b="1" spc="-40">
                <a:latin typeface="Arial"/>
                <a:cs typeface="Arial"/>
              </a:rPr>
              <a:t>4</a:t>
            </a:r>
            <a:r>
              <a:rPr sz="950" b="1" spc="-35">
                <a:latin typeface="Arial"/>
                <a:cs typeface="Arial"/>
              </a:rPr>
              <a:t>08)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7</a:t>
            </a:r>
            <a:r>
              <a:rPr sz="950" b="1" spc="-35">
                <a:latin typeface="Arial"/>
                <a:cs typeface="Arial"/>
              </a:rPr>
              <a:t>7</a:t>
            </a:r>
            <a:r>
              <a:rPr sz="950" b="1" spc="-40">
                <a:latin typeface="Arial"/>
                <a:cs typeface="Arial"/>
              </a:rPr>
              <a:t>9</a:t>
            </a:r>
            <a:r>
              <a:rPr sz="950" b="1" spc="-25">
                <a:latin typeface="Arial"/>
                <a:cs typeface="Arial"/>
              </a:rPr>
              <a:t>-</a:t>
            </a:r>
            <a:r>
              <a:rPr sz="950" b="1" spc="-40">
                <a:latin typeface="Arial"/>
                <a:cs typeface="Arial"/>
              </a:rPr>
              <a:t>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7</a:t>
            </a:r>
            <a:r>
              <a:rPr sz="950" b="1" spc="-40">
                <a:latin typeface="Arial"/>
                <a:cs typeface="Arial"/>
              </a:rPr>
              <a:t>9</a:t>
            </a:r>
            <a:endParaRPr sz="95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445112" y="4869550"/>
            <a:ext cx="1711960" cy="243840"/>
          </a:xfrm>
          <a:prstGeom prst="rect">
            <a:avLst/>
          </a:prstGeom>
          <a:solidFill>
            <a:srgbClr val="FF0000"/>
          </a:solidFill>
          <a:ln w="9064">
            <a:solidFill>
              <a:srgbClr val="000000"/>
            </a:solidFill>
          </a:ln>
        </p:spPr>
        <p:txBody>
          <a:bodyPr vert="horz" wrap="square" lIns="0" tIns="4000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ECC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07" name="object 107"/>
          <p:cNvGrpSpPr/>
          <p:nvPr/>
        </p:nvGrpSpPr>
        <p:grpSpPr>
          <a:xfrm>
            <a:off x="419377" y="4278224"/>
            <a:ext cx="1751330" cy="570865"/>
            <a:chOff x="1043243" y="3930028"/>
            <a:chExt cx="1751330" cy="570865"/>
          </a:xfrm>
        </p:grpSpPr>
        <p:sp>
          <p:nvSpPr>
            <p:cNvPr id="108" name="object 108"/>
            <p:cNvSpPr/>
            <p:nvPr/>
          </p:nvSpPr>
          <p:spPr>
            <a:xfrm>
              <a:off x="1065606" y="3954233"/>
              <a:ext cx="1728470" cy="546735"/>
            </a:xfrm>
            <a:custGeom>
              <a:avLst/>
              <a:gdLst/>
              <a:ahLst/>
              <a:cxnLst/>
              <a:rect l="l" t="t" r="r" b="b"/>
              <a:pathLst>
                <a:path w="1728470" h="546735">
                  <a:moveTo>
                    <a:pt x="1728470" y="0"/>
                  </a:moveTo>
                  <a:lnTo>
                    <a:pt x="0" y="0"/>
                  </a:lnTo>
                  <a:lnTo>
                    <a:pt x="0" y="546354"/>
                  </a:lnTo>
                  <a:lnTo>
                    <a:pt x="1728470" y="546354"/>
                  </a:lnTo>
                  <a:lnTo>
                    <a:pt x="1728470" y="537273"/>
                  </a:lnTo>
                  <a:lnTo>
                    <a:pt x="1728470" y="528205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9" name="object 109"/>
            <p:cNvSpPr/>
            <p:nvPr/>
          </p:nvSpPr>
          <p:spPr>
            <a:xfrm>
              <a:off x="1051634" y="3939103"/>
              <a:ext cx="1711960" cy="528320"/>
            </a:xfrm>
            <a:custGeom>
              <a:avLst/>
              <a:gdLst/>
              <a:ahLst/>
              <a:cxnLst/>
              <a:rect l="l" t="t" r="r" b="b"/>
              <a:pathLst>
                <a:path w="1711960" h="528320">
                  <a:moveTo>
                    <a:pt x="1711677" y="0"/>
                  </a:moveTo>
                  <a:lnTo>
                    <a:pt x="0" y="0"/>
                  </a:lnTo>
                  <a:lnTo>
                    <a:pt x="0" y="528201"/>
                  </a:lnTo>
                  <a:lnTo>
                    <a:pt x="1711677" y="528201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0" name="object 110"/>
            <p:cNvSpPr/>
            <p:nvPr/>
          </p:nvSpPr>
          <p:spPr>
            <a:xfrm>
              <a:off x="1043243" y="3930028"/>
              <a:ext cx="1728470" cy="546735"/>
            </a:xfrm>
            <a:custGeom>
              <a:avLst/>
              <a:gdLst/>
              <a:ahLst/>
              <a:cxnLst/>
              <a:rect l="l" t="t" r="r" b="b"/>
              <a:pathLst>
                <a:path w="1728470" h="546735">
                  <a:moveTo>
                    <a:pt x="1728459" y="0"/>
                  </a:moveTo>
                  <a:lnTo>
                    <a:pt x="0" y="0"/>
                  </a:lnTo>
                  <a:lnTo>
                    <a:pt x="0" y="546352"/>
                  </a:lnTo>
                  <a:lnTo>
                    <a:pt x="1728459" y="546352"/>
                  </a:lnTo>
                  <a:lnTo>
                    <a:pt x="1728459" y="537277"/>
                  </a:lnTo>
                  <a:lnTo>
                    <a:pt x="16781" y="537277"/>
                  </a:lnTo>
                  <a:lnTo>
                    <a:pt x="8390" y="528201"/>
                  </a:lnTo>
                  <a:lnTo>
                    <a:pt x="16781" y="528201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546735">
                  <a:moveTo>
                    <a:pt x="16781" y="528201"/>
                  </a:moveTo>
                  <a:lnTo>
                    <a:pt x="8390" y="528201"/>
                  </a:lnTo>
                  <a:lnTo>
                    <a:pt x="16781" y="537277"/>
                  </a:lnTo>
                  <a:lnTo>
                    <a:pt x="16781" y="528201"/>
                  </a:lnTo>
                  <a:close/>
                </a:path>
                <a:path w="1728470" h="546735">
                  <a:moveTo>
                    <a:pt x="1711677" y="528201"/>
                  </a:moveTo>
                  <a:lnTo>
                    <a:pt x="16781" y="528201"/>
                  </a:lnTo>
                  <a:lnTo>
                    <a:pt x="16781" y="537277"/>
                  </a:lnTo>
                  <a:lnTo>
                    <a:pt x="1711677" y="537277"/>
                  </a:lnTo>
                  <a:lnTo>
                    <a:pt x="1711677" y="528201"/>
                  </a:lnTo>
                  <a:close/>
                </a:path>
                <a:path w="1728470" h="546735">
                  <a:moveTo>
                    <a:pt x="1711677" y="9075"/>
                  </a:moveTo>
                  <a:lnTo>
                    <a:pt x="1711677" y="537277"/>
                  </a:lnTo>
                  <a:lnTo>
                    <a:pt x="1720068" y="528201"/>
                  </a:lnTo>
                  <a:lnTo>
                    <a:pt x="1728459" y="528201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546735">
                  <a:moveTo>
                    <a:pt x="1728459" y="528201"/>
                  </a:moveTo>
                  <a:lnTo>
                    <a:pt x="1720068" y="528201"/>
                  </a:lnTo>
                  <a:lnTo>
                    <a:pt x="1711677" y="537277"/>
                  </a:lnTo>
                  <a:lnTo>
                    <a:pt x="1728459" y="537277"/>
                  </a:lnTo>
                  <a:lnTo>
                    <a:pt x="1728459" y="528201"/>
                  </a:lnTo>
                  <a:close/>
                </a:path>
                <a:path w="1728470" h="546735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546735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546735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1" name="object 111"/>
          <p:cNvSpPr txBox="1"/>
          <p:nvPr/>
        </p:nvSpPr>
        <p:spPr>
          <a:xfrm>
            <a:off x="389819" y="4326609"/>
            <a:ext cx="1711960" cy="398251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R="37465" algn="ctr">
              <a:lnSpc>
                <a:spcPct val="89314"/>
              </a:lnSpc>
              <a:spcBef>
                <a:spcPts val="170"/>
              </a:spcBef>
            </a:pPr>
            <a:r>
              <a:rPr sz="950" b="1" spc="-55" dirty="0">
                <a:latin typeface="Arial"/>
                <a:cs typeface="Arial"/>
              </a:rPr>
              <a:t>S</a:t>
            </a:r>
            <a:r>
              <a:rPr sz="950" b="1" spc="-50" dirty="0">
                <a:latin typeface="Arial"/>
                <a:cs typeface="Arial"/>
              </a:rPr>
              <a:t>AF</a:t>
            </a:r>
            <a:r>
              <a:rPr sz="950" b="1" spc="-55" dirty="0">
                <a:latin typeface="Arial"/>
                <a:cs typeface="Arial"/>
              </a:rPr>
              <a:t>E</a:t>
            </a:r>
            <a:r>
              <a:rPr sz="950" b="1" spc="-35" dirty="0">
                <a:latin typeface="Arial"/>
                <a:cs typeface="Arial"/>
              </a:rPr>
              <a:t>T</a:t>
            </a:r>
            <a:r>
              <a:rPr sz="950" b="1" spc="-55" dirty="0">
                <a:latin typeface="Arial"/>
                <a:cs typeface="Arial"/>
              </a:rPr>
              <a:t>Y</a:t>
            </a:r>
            <a:r>
              <a:rPr sz="950" b="1" spc="-5" dirty="0">
                <a:latin typeface="Arial"/>
                <a:cs typeface="Arial"/>
              </a:rPr>
              <a:t> </a:t>
            </a:r>
            <a:r>
              <a:rPr lang="en-US" sz="950" b="1" spc="-50" dirty="0">
                <a:latin typeface="Arial"/>
                <a:cs typeface="Arial"/>
              </a:rPr>
              <a:t>BAT</a:t>
            </a:r>
            <a:r>
              <a:rPr lang="en-US" sz="950" b="1" spc="-45" dirty="0">
                <a:latin typeface="Arial"/>
                <a:cs typeface="Arial"/>
              </a:rPr>
              <a:t>TALION</a:t>
            </a:r>
            <a:endParaRPr lang="en-US" sz="950" dirty="0">
              <a:latin typeface="Arial"/>
              <a:cs typeface="Arial"/>
            </a:endParaRPr>
          </a:p>
          <a:p>
            <a:pPr marR="38100" algn="ctr">
              <a:lnSpc>
                <a:spcPct val="87719"/>
              </a:lnSpc>
            </a:pPr>
            <a:r>
              <a:rPr sz="950" b="1" spc="-45" dirty="0">
                <a:latin typeface="Arial"/>
                <a:cs typeface="Arial"/>
              </a:rPr>
              <a:t>B16</a:t>
            </a:r>
            <a:r>
              <a:rPr sz="950" b="1" spc="-35" dirty="0">
                <a:latin typeface="Arial"/>
                <a:cs typeface="Arial"/>
              </a:rPr>
              <a:t>1</a:t>
            </a:r>
            <a:r>
              <a:rPr sz="950" b="1" spc="-40" dirty="0">
                <a:latin typeface="Arial"/>
                <a:cs typeface="Arial"/>
              </a:rPr>
              <a:t>8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lang="en-US" sz="950" b="1" spc="-25" dirty="0">
                <a:latin typeface="Arial"/>
                <a:cs typeface="Arial"/>
              </a:rPr>
              <a:t>Nick Giampaoli</a:t>
            </a:r>
            <a:endParaRPr sz="950" dirty="0">
              <a:latin typeface="Arial"/>
              <a:cs typeface="Arial"/>
            </a:endParaRPr>
          </a:p>
          <a:p>
            <a:pPr marR="38735" algn="ctr">
              <a:lnSpc>
                <a:spcPct val="89572"/>
              </a:lnSpc>
            </a:pPr>
            <a:r>
              <a:rPr sz="850" spc="-30" dirty="0">
                <a:latin typeface="Arial"/>
                <a:cs typeface="Arial"/>
              </a:rPr>
              <a:t>Cel</a:t>
            </a:r>
            <a:r>
              <a:rPr sz="850" spc="-15" dirty="0">
                <a:latin typeface="Arial"/>
                <a:cs typeface="Arial"/>
              </a:rPr>
              <a:t>l</a:t>
            </a:r>
            <a:r>
              <a:rPr sz="850" spc="-10" dirty="0">
                <a:latin typeface="Arial"/>
                <a:cs typeface="Arial"/>
              </a:rPr>
              <a:t> </a:t>
            </a:r>
            <a:r>
              <a:rPr sz="850" spc="-20" dirty="0">
                <a:latin typeface="Arial"/>
                <a:cs typeface="Arial"/>
              </a:rPr>
              <a:t>(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08</a:t>
            </a:r>
            <a:r>
              <a:rPr sz="850" spc="-20" dirty="0">
                <a:latin typeface="Arial"/>
                <a:cs typeface="Arial"/>
              </a:rPr>
              <a:t>) 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7</a:t>
            </a:r>
            <a:r>
              <a:rPr sz="850" spc="-30" dirty="0">
                <a:latin typeface="Arial"/>
                <a:cs typeface="Arial"/>
              </a:rPr>
              <a:t>2</a:t>
            </a:r>
            <a:r>
              <a:rPr sz="850" spc="-20" dirty="0">
                <a:latin typeface="Arial"/>
                <a:cs typeface="Arial"/>
              </a:rPr>
              <a:t>-</a:t>
            </a:r>
            <a:r>
              <a:rPr sz="850" spc="-35" dirty="0">
                <a:latin typeface="Arial"/>
                <a:cs typeface="Arial"/>
              </a:rPr>
              <a:t>1</a:t>
            </a:r>
            <a:r>
              <a:rPr sz="850" spc="-45" dirty="0">
                <a:latin typeface="Arial"/>
                <a:cs typeface="Arial"/>
              </a:rPr>
              <a:t>6</a:t>
            </a:r>
            <a:r>
              <a:rPr sz="850" spc="-35" dirty="0">
                <a:latin typeface="Arial"/>
                <a:cs typeface="Arial"/>
              </a:rPr>
              <a:t>18</a:t>
            </a:r>
            <a:endParaRPr sz="850" dirty="0">
              <a:latin typeface="Arial"/>
              <a:cs typeface="Arial"/>
            </a:endParaRPr>
          </a:p>
        </p:txBody>
      </p:sp>
      <p:grpSp>
        <p:nvGrpSpPr>
          <p:cNvPr id="112" name="object 112"/>
          <p:cNvGrpSpPr/>
          <p:nvPr/>
        </p:nvGrpSpPr>
        <p:grpSpPr>
          <a:xfrm>
            <a:off x="2346157" y="5221820"/>
            <a:ext cx="1751330" cy="1047115"/>
            <a:chOff x="1043243" y="5751869"/>
            <a:chExt cx="1751330" cy="1047115"/>
          </a:xfrm>
        </p:grpSpPr>
        <p:sp>
          <p:nvSpPr>
            <p:cNvPr id="113" name="object 113"/>
            <p:cNvSpPr/>
            <p:nvPr/>
          </p:nvSpPr>
          <p:spPr>
            <a:xfrm>
              <a:off x="1065606" y="5776074"/>
              <a:ext cx="1728470" cy="1022985"/>
            </a:xfrm>
            <a:custGeom>
              <a:avLst/>
              <a:gdLst/>
              <a:ahLst/>
              <a:cxnLst/>
              <a:rect l="l" t="t" r="r" b="b"/>
              <a:pathLst>
                <a:path w="1728470" h="1022984">
                  <a:moveTo>
                    <a:pt x="1728470" y="0"/>
                  </a:moveTo>
                  <a:lnTo>
                    <a:pt x="0" y="0"/>
                  </a:lnTo>
                  <a:lnTo>
                    <a:pt x="0" y="1022515"/>
                  </a:lnTo>
                  <a:lnTo>
                    <a:pt x="1728470" y="1022515"/>
                  </a:lnTo>
                  <a:lnTo>
                    <a:pt x="1728470" y="1013447"/>
                  </a:lnTo>
                  <a:lnTo>
                    <a:pt x="1728470" y="1004366"/>
                  </a:lnTo>
                  <a:lnTo>
                    <a:pt x="1728470" y="18161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4" name="object 114"/>
            <p:cNvSpPr/>
            <p:nvPr/>
          </p:nvSpPr>
          <p:spPr>
            <a:xfrm>
              <a:off x="1051634" y="5760939"/>
              <a:ext cx="1711960" cy="1004569"/>
            </a:xfrm>
            <a:custGeom>
              <a:avLst/>
              <a:gdLst/>
              <a:ahLst/>
              <a:cxnLst/>
              <a:rect l="l" t="t" r="r" b="b"/>
              <a:pathLst>
                <a:path w="1711960" h="1004570">
                  <a:moveTo>
                    <a:pt x="1711677" y="0"/>
                  </a:moveTo>
                  <a:lnTo>
                    <a:pt x="0" y="0"/>
                  </a:lnTo>
                  <a:lnTo>
                    <a:pt x="0" y="1004369"/>
                  </a:lnTo>
                  <a:lnTo>
                    <a:pt x="1711677" y="1004369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5" name="object 115"/>
            <p:cNvSpPr/>
            <p:nvPr/>
          </p:nvSpPr>
          <p:spPr>
            <a:xfrm>
              <a:off x="1043243" y="5751869"/>
              <a:ext cx="1728470" cy="1022985"/>
            </a:xfrm>
            <a:custGeom>
              <a:avLst/>
              <a:gdLst/>
              <a:ahLst/>
              <a:cxnLst/>
              <a:rect l="l" t="t" r="r" b="b"/>
              <a:pathLst>
                <a:path w="1728470" h="1022984">
                  <a:moveTo>
                    <a:pt x="1728459" y="0"/>
                  </a:moveTo>
                  <a:lnTo>
                    <a:pt x="0" y="0"/>
                  </a:lnTo>
                  <a:lnTo>
                    <a:pt x="0" y="1022515"/>
                  </a:lnTo>
                  <a:lnTo>
                    <a:pt x="1728459" y="1022515"/>
                  </a:lnTo>
                  <a:lnTo>
                    <a:pt x="1728459" y="1013440"/>
                  </a:lnTo>
                  <a:lnTo>
                    <a:pt x="16781" y="1013440"/>
                  </a:lnTo>
                  <a:lnTo>
                    <a:pt x="8390" y="1004364"/>
                  </a:lnTo>
                  <a:lnTo>
                    <a:pt x="16781" y="1004364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1022984">
                  <a:moveTo>
                    <a:pt x="16781" y="1004364"/>
                  </a:moveTo>
                  <a:lnTo>
                    <a:pt x="8390" y="1004364"/>
                  </a:lnTo>
                  <a:lnTo>
                    <a:pt x="16781" y="1013440"/>
                  </a:lnTo>
                  <a:lnTo>
                    <a:pt x="16781" y="1004364"/>
                  </a:lnTo>
                  <a:close/>
                </a:path>
                <a:path w="1728470" h="1022984">
                  <a:moveTo>
                    <a:pt x="1711677" y="1004364"/>
                  </a:moveTo>
                  <a:lnTo>
                    <a:pt x="16781" y="1004364"/>
                  </a:lnTo>
                  <a:lnTo>
                    <a:pt x="16781" y="1013440"/>
                  </a:lnTo>
                  <a:lnTo>
                    <a:pt x="1711677" y="1013440"/>
                  </a:lnTo>
                  <a:lnTo>
                    <a:pt x="1711677" y="1004364"/>
                  </a:lnTo>
                  <a:close/>
                </a:path>
                <a:path w="1728470" h="1022984">
                  <a:moveTo>
                    <a:pt x="1711677" y="9075"/>
                  </a:moveTo>
                  <a:lnTo>
                    <a:pt x="1711677" y="1013440"/>
                  </a:lnTo>
                  <a:lnTo>
                    <a:pt x="1720068" y="1004364"/>
                  </a:lnTo>
                  <a:lnTo>
                    <a:pt x="1728459" y="1004364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1022984">
                  <a:moveTo>
                    <a:pt x="1728459" y="1004364"/>
                  </a:moveTo>
                  <a:lnTo>
                    <a:pt x="1720068" y="1004364"/>
                  </a:lnTo>
                  <a:lnTo>
                    <a:pt x="1711677" y="1013440"/>
                  </a:lnTo>
                  <a:lnTo>
                    <a:pt x="1728459" y="1013440"/>
                  </a:lnTo>
                  <a:lnTo>
                    <a:pt x="1728459" y="1004364"/>
                  </a:lnTo>
                  <a:close/>
                </a:path>
                <a:path w="1728470" h="102298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102298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102298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6" name="object 116"/>
            <p:cNvSpPr/>
            <p:nvPr/>
          </p:nvSpPr>
          <p:spPr>
            <a:xfrm>
              <a:off x="1207249" y="6092634"/>
              <a:ext cx="1399540" cy="264795"/>
            </a:xfrm>
            <a:custGeom>
              <a:avLst/>
              <a:gdLst/>
              <a:ahLst/>
              <a:cxnLst/>
              <a:rect l="l" t="t" r="r" b="b"/>
              <a:pathLst>
                <a:path w="1399539" h="264795">
                  <a:moveTo>
                    <a:pt x="1399095" y="139395"/>
                  </a:moveTo>
                  <a:lnTo>
                    <a:pt x="1299794" y="139395"/>
                  </a:lnTo>
                  <a:lnTo>
                    <a:pt x="1299794" y="0"/>
                  </a:lnTo>
                  <a:lnTo>
                    <a:pt x="440334" y="0"/>
                  </a:lnTo>
                  <a:lnTo>
                    <a:pt x="440334" y="139395"/>
                  </a:lnTo>
                  <a:lnTo>
                    <a:pt x="409460" y="139395"/>
                  </a:lnTo>
                  <a:lnTo>
                    <a:pt x="409460" y="0"/>
                  </a:lnTo>
                  <a:lnTo>
                    <a:pt x="99339" y="0"/>
                  </a:lnTo>
                  <a:lnTo>
                    <a:pt x="99339" y="139395"/>
                  </a:lnTo>
                  <a:lnTo>
                    <a:pt x="0" y="139395"/>
                  </a:lnTo>
                  <a:lnTo>
                    <a:pt x="0" y="264274"/>
                  </a:lnTo>
                  <a:lnTo>
                    <a:pt x="1399095" y="264274"/>
                  </a:lnTo>
                  <a:lnTo>
                    <a:pt x="1399095" y="139395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7" name="object 117"/>
          <p:cNvSpPr txBox="1"/>
          <p:nvPr/>
        </p:nvSpPr>
        <p:spPr>
          <a:xfrm>
            <a:off x="2392240" y="5240154"/>
            <a:ext cx="1611511" cy="950580"/>
          </a:xfrm>
          <a:prstGeom prst="rect">
            <a:avLst/>
          </a:prstGeom>
        </p:spPr>
        <p:txBody>
          <a:bodyPr vert="horz" wrap="square" lIns="0" tIns="32384" rIns="0" bIns="0" rtlCol="0" anchor="t">
            <a:spAutoFit/>
          </a:bodyPr>
          <a:lstStyle/>
          <a:p>
            <a:pPr marL="267335" marR="273050" indent="-34925">
              <a:lnSpc>
                <a:spcPct val="86921"/>
              </a:lnSpc>
              <a:spcBef>
                <a:spcPts val="254"/>
              </a:spcBef>
            </a:pPr>
            <a:r>
              <a:rPr lang="en-US" sz="950" b="1" spc="-55" dirty="0">
                <a:latin typeface="Arial"/>
                <a:cs typeface="Arial"/>
              </a:rPr>
              <a:t>           </a:t>
            </a:r>
            <a:r>
              <a:rPr sz="800" b="1" spc="-55" dirty="0">
                <a:latin typeface="Arial"/>
                <a:cs typeface="Arial"/>
              </a:rPr>
              <a:t>ECC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50" dirty="0">
                <a:latin typeface="Arial"/>
                <a:cs typeface="Arial"/>
              </a:rPr>
              <a:t>Co</a:t>
            </a:r>
            <a:r>
              <a:rPr sz="800" b="1" spc="-45" dirty="0">
                <a:latin typeface="Arial"/>
                <a:cs typeface="Arial"/>
              </a:rPr>
              <a:t>n</a:t>
            </a:r>
            <a:r>
              <a:rPr sz="800" b="1" spc="-25" dirty="0">
                <a:latin typeface="Arial"/>
                <a:cs typeface="Arial"/>
              </a:rPr>
              <a:t>t</a:t>
            </a:r>
            <a:r>
              <a:rPr sz="800" b="1" spc="-35" dirty="0">
                <a:latin typeface="Arial"/>
                <a:cs typeface="Arial"/>
              </a:rPr>
              <a:t>act</a:t>
            </a:r>
            <a:r>
              <a:rPr lang="en-US" sz="800" b="1" spc="-20" dirty="0">
                <a:latin typeface="Arial"/>
                <a:cs typeface="Arial"/>
              </a:rPr>
              <a:t> </a:t>
            </a:r>
            <a:r>
              <a:rPr sz="800" b="1" spc="-55" dirty="0">
                <a:latin typeface="Arial"/>
                <a:cs typeface="Arial"/>
              </a:rPr>
              <a:t>Numb</a:t>
            </a:r>
            <a:r>
              <a:rPr sz="800" b="1" spc="-40" dirty="0">
                <a:latin typeface="Arial"/>
                <a:cs typeface="Arial"/>
              </a:rPr>
              <a:t>e</a:t>
            </a:r>
            <a:r>
              <a:rPr sz="800" b="1" spc="-25" dirty="0">
                <a:latin typeface="Arial"/>
                <a:cs typeface="Arial"/>
              </a:rPr>
              <a:t>r</a:t>
            </a:r>
            <a:r>
              <a:rPr sz="800" b="1" spc="-30" dirty="0">
                <a:latin typeface="Arial"/>
                <a:cs typeface="Arial"/>
              </a:rPr>
              <a:t>s</a:t>
            </a:r>
            <a:r>
              <a:rPr lang="en-US" sz="800" b="1" spc="-30" dirty="0">
                <a:latin typeface="Arial"/>
                <a:cs typeface="Arial"/>
              </a:rPr>
              <a:t> </a:t>
            </a:r>
            <a:r>
              <a:rPr sz="800" b="1" spc="-30" dirty="0">
                <a:latin typeface="Arial"/>
                <a:cs typeface="Arial"/>
              </a:rPr>
              <a:t> </a:t>
            </a:r>
            <a:r>
              <a:rPr sz="800" b="1" spc="-55" dirty="0">
                <a:latin typeface="Arial"/>
                <a:cs typeface="Arial"/>
              </a:rPr>
              <a:t>P</a:t>
            </a:r>
            <a:r>
              <a:rPr sz="800" b="1" spc="-35" dirty="0">
                <a:latin typeface="Arial"/>
                <a:cs typeface="Arial"/>
              </a:rPr>
              <a:t>ublic</a:t>
            </a:r>
            <a:r>
              <a:rPr sz="800" b="1" spc="-25" dirty="0">
                <a:latin typeface="Arial"/>
                <a:cs typeface="Arial"/>
              </a:rPr>
              <a:t> </a:t>
            </a:r>
            <a:endParaRPr lang="en-US" sz="800" b="1" spc="-25" dirty="0">
              <a:latin typeface="Arial"/>
              <a:cs typeface="Arial"/>
            </a:endParaRPr>
          </a:p>
          <a:p>
            <a:pPr marL="267335" marR="273050" indent="-34925">
              <a:lnSpc>
                <a:spcPct val="86921"/>
              </a:lnSpc>
              <a:spcBef>
                <a:spcPts val="254"/>
              </a:spcBef>
            </a:pPr>
            <a:r>
              <a:rPr lang="en-US" sz="800" b="1" spc="-25" dirty="0">
                <a:latin typeface="Arial"/>
                <a:cs typeface="Arial"/>
              </a:rPr>
              <a:t>    </a:t>
            </a:r>
            <a:r>
              <a:rPr sz="800" b="1" spc="-25" dirty="0">
                <a:latin typeface="Arial"/>
                <a:cs typeface="Arial"/>
              </a:rPr>
              <a:t>(</a:t>
            </a:r>
            <a:r>
              <a:rPr sz="800" b="1" spc="-35" dirty="0">
                <a:latin typeface="Arial"/>
                <a:cs typeface="Arial"/>
              </a:rPr>
              <a:t>4</a:t>
            </a:r>
            <a:r>
              <a:rPr sz="800" b="1" spc="-40" dirty="0">
                <a:latin typeface="Arial"/>
                <a:cs typeface="Arial"/>
              </a:rPr>
              <a:t>0</a:t>
            </a:r>
            <a:r>
              <a:rPr sz="800" b="1" spc="-45" dirty="0">
                <a:latin typeface="Arial"/>
                <a:cs typeface="Arial"/>
              </a:rPr>
              <a:t>8</a:t>
            </a:r>
            <a:r>
              <a:rPr sz="800" b="1" spc="-25" dirty="0">
                <a:latin typeface="Arial"/>
                <a:cs typeface="Arial"/>
              </a:rPr>
              <a:t>)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35" dirty="0">
                <a:latin typeface="Arial"/>
                <a:cs typeface="Arial"/>
              </a:rPr>
              <a:t>7</a:t>
            </a:r>
            <a:r>
              <a:rPr sz="800" b="1" spc="-40" dirty="0">
                <a:latin typeface="Arial"/>
                <a:cs typeface="Arial"/>
              </a:rPr>
              <a:t>7</a:t>
            </a:r>
            <a:r>
              <a:rPr sz="800" b="1" spc="-35" dirty="0">
                <a:latin typeface="Arial"/>
                <a:cs typeface="Arial"/>
              </a:rPr>
              <a:t>9</a:t>
            </a:r>
            <a:r>
              <a:rPr sz="800" b="1" spc="-25" dirty="0">
                <a:latin typeface="Arial"/>
                <a:cs typeface="Arial"/>
              </a:rPr>
              <a:t>-</a:t>
            </a:r>
            <a:r>
              <a:rPr sz="800" b="1" spc="-40" dirty="0">
                <a:latin typeface="Arial"/>
                <a:cs typeface="Arial"/>
              </a:rPr>
              <a:t>6</a:t>
            </a:r>
            <a:r>
              <a:rPr sz="800" b="1" spc="-35" dirty="0">
                <a:latin typeface="Arial"/>
                <a:cs typeface="Arial"/>
              </a:rPr>
              <a:t>6</a:t>
            </a:r>
            <a:r>
              <a:rPr sz="800" b="1" spc="-45" dirty="0">
                <a:latin typeface="Arial"/>
                <a:cs typeface="Arial"/>
              </a:rPr>
              <a:t>1</a:t>
            </a:r>
            <a:r>
              <a:rPr sz="800" b="1" spc="-40" dirty="0">
                <a:latin typeface="Arial"/>
                <a:cs typeface="Arial"/>
              </a:rPr>
              <a:t>1</a:t>
            </a:r>
            <a:endParaRPr lang="en-US" sz="800" dirty="0">
              <a:latin typeface="Arial"/>
              <a:cs typeface="Arial"/>
            </a:endParaRPr>
          </a:p>
          <a:p>
            <a:pPr marL="232410">
              <a:lnSpc>
                <a:spcPct val="83732"/>
              </a:lnSpc>
            </a:pPr>
            <a:r>
              <a:rPr sz="800" b="1" spc="-40" dirty="0">
                <a:highlight>
                  <a:srgbClr val="FFFF00"/>
                </a:highlight>
                <a:latin typeface="Arial"/>
                <a:cs typeface="Arial"/>
              </a:rPr>
              <a:t>24</a:t>
            </a:r>
            <a:r>
              <a:rPr sz="800" b="1" spc="-2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800" b="1" spc="-55" dirty="0">
                <a:highlight>
                  <a:srgbClr val="FFFF00"/>
                </a:highlight>
                <a:latin typeface="Arial"/>
                <a:cs typeface="Arial"/>
              </a:rPr>
              <a:t>H</a:t>
            </a:r>
            <a:r>
              <a:rPr sz="800" b="1" spc="-25" dirty="0">
                <a:highlight>
                  <a:srgbClr val="FFFF00"/>
                </a:highlight>
                <a:latin typeface="Arial"/>
                <a:cs typeface="Arial"/>
              </a:rPr>
              <a:t>r</a:t>
            </a:r>
            <a:r>
              <a:rPr sz="800" b="1" spc="-20" dirty="0">
                <a:highlight>
                  <a:srgbClr val="FFFF00"/>
                </a:highlight>
                <a:latin typeface="Arial"/>
                <a:cs typeface="Arial"/>
              </a:rPr>
              <a:t>.</a:t>
            </a:r>
            <a:r>
              <a:rPr sz="800" b="1" spc="-2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800" b="1" spc="-50" dirty="0">
                <a:highlight>
                  <a:srgbClr val="FFFF00"/>
                </a:highlight>
                <a:latin typeface="Arial"/>
                <a:cs typeface="Arial"/>
              </a:rPr>
              <a:t>No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n</a:t>
            </a:r>
            <a:r>
              <a:rPr sz="800" b="1" spc="-25" dirty="0">
                <a:highlight>
                  <a:srgbClr val="FFFF00"/>
                </a:highlight>
                <a:latin typeface="Arial"/>
                <a:cs typeface="Arial"/>
              </a:rPr>
              <a:t>-</a:t>
            </a:r>
            <a:r>
              <a:rPr sz="800" b="1" spc="-55" dirty="0">
                <a:highlight>
                  <a:srgbClr val="FFFF00"/>
                </a:highlight>
                <a:latin typeface="Arial"/>
                <a:cs typeface="Arial"/>
              </a:rPr>
              <a:t>Em</a:t>
            </a:r>
            <a:r>
              <a:rPr sz="800" b="1" spc="-40" dirty="0">
                <a:highlight>
                  <a:srgbClr val="FFFF00"/>
                </a:highlight>
                <a:latin typeface="Arial"/>
                <a:cs typeface="Arial"/>
              </a:rPr>
              <a:t>e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r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g</a:t>
            </a:r>
            <a:r>
              <a:rPr sz="800" b="1" spc="-40" dirty="0">
                <a:highlight>
                  <a:srgbClr val="FFFF00"/>
                </a:highlight>
                <a:latin typeface="Arial"/>
                <a:cs typeface="Arial"/>
              </a:rPr>
              <a:t>e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n</a:t>
            </a:r>
            <a:r>
              <a:rPr sz="800" b="1" spc="-40" dirty="0">
                <a:highlight>
                  <a:srgbClr val="FFFF00"/>
                </a:highlight>
                <a:latin typeface="Arial"/>
                <a:cs typeface="Arial"/>
              </a:rPr>
              <a:t>cy</a:t>
            </a:r>
            <a:endParaRPr sz="800" dirty="0">
              <a:highlight>
                <a:srgbClr val="FFFF00"/>
              </a:highlight>
              <a:latin typeface="Arial"/>
              <a:cs typeface="Arial"/>
            </a:endParaRPr>
          </a:p>
          <a:p>
            <a:pPr marL="132715">
              <a:lnSpc>
                <a:spcPct val="87344"/>
              </a:lnSpc>
            </a:pPr>
            <a:r>
              <a:rPr sz="800" b="1" spc="-30" dirty="0">
                <a:highlight>
                  <a:srgbClr val="FFFF00"/>
                </a:highlight>
                <a:latin typeface="Arial"/>
                <a:cs typeface="Arial"/>
              </a:rPr>
              <a:t>(408</a:t>
            </a:r>
            <a:r>
              <a:rPr sz="800" b="1" spc="-20" dirty="0">
                <a:highlight>
                  <a:srgbClr val="FFFF00"/>
                </a:highlight>
                <a:latin typeface="Arial"/>
                <a:cs typeface="Arial"/>
              </a:rPr>
              <a:t>) 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2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0</a:t>
            </a:r>
            <a:r>
              <a:rPr sz="800" b="1" spc="-30" dirty="0">
                <a:highlight>
                  <a:srgbClr val="FFFF00"/>
                </a:highlight>
                <a:latin typeface="Arial"/>
                <a:cs typeface="Arial"/>
              </a:rPr>
              <a:t>1</a:t>
            </a:r>
            <a:r>
              <a:rPr sz="800" b="1" spc="-20" dirty="0">
                <a:highlight>
                  <a:srgbClr val="FFFF00"/>
                </a:highlight>
                <a:latin typeface="Arial"/>
                <a:cs typeface="Arial"/>
              </a:rPr>
              <a:t>-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0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490</a:t>
            </a:r>
            <a:r>
              <a:rPr sz="800" b="1" spc="-1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(A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g</a:t>
            </a:r>
            <a:r>
              <a:rPr sz="800" b="1" spc="-35" dirty="0">
                <a:highlight>
                  <a:srgbClr val="FFFF00"/>
                </a:highlight>
                <a:latin typeface="Arial"/>
                <a:cs typeface="Arial"/>
              </a:rPr>
              <a:t>ency</a:t>
            </a:r>
            <a:r>
              <a:rPr sz="800" b="1" spc="-15" dirty="0">
                <a:highlight>
                  <a:srgbClr val="FFFF00"/>
                </a:highlight>
                <a:latin typeface="Arial"/>
                <a:cs typeface="Arial"/>
              </a:rPr>
              <a:t> </a:t>
            </a:r>
            <a:r>
              <a:rPr sz="800" b="1" spc="-40" dirty="0">
                <a:highlight>
                  <a:srgbClr val="FFFF00"/>
                </a:highlight>
                <a:latin typeface="Arial"/>
                <a:cs typeface="Arial"/>
              </a:rPr>
              <a:t>On</a:t>
            </a:r>
            <a:r>
              <a:rPr sz="800" b="1" spc="-30" dirty="0">
                <a:highlight>
                  <a:srgbClr val="FFFF00"/>
                </a:highlight>
                <a:latin typeface="Arial"/>
                <a:cs typeface="Arial"/>
              </a:rPr>
              <a:t>l</a:t>
            </a:r>
            <a:r>
              <a:rPr sz="800" b="1" spc="-45" dirty="0">
                <a:highlight>
                  <a:srgbClr val="FFFF00"/>
                </a:highlight>
                <a:latin typeface="Arial"/>
                <a:cs typeface="Arial"/>
              </a:rPr>
              <a:t>y</a:t>
            </a:r>
            <a:r>
              <a:rPr sz="800" b="1" spc="-20" dirty="0">
                <a:highlight>
                  <a:srgbClr val="FFFF00"/>
                </a:highlight>
                <a:latin typeface="Arial"/>
                <a:cs typeface="Arial"/>
              </a:rPr>
              <a:t>)</a:t>
            </a:r>
            <a:endParaRPr sz="800" dirty="0">
              <a:highlight>
                <a:srgbClr val="FFFF00"/>
              </a:highlight>
              <a:latin typeface="Arial"/>
              <a:cs typeface="Arial"/>
            </a:endParaRPr>
          </a:p>
          <a:p>
            <a:pPr marR="38100" algn="ctr">
              <a:lnSpc>
                <a:spcPct val="87719"/>
              </a:lnSpc>
            </a:pPr>
            <a:r>
              <a:rPr sz="800" b="1" spc="-45" dirty="0">
                <a:latin typeface="Arial"/>
                <a:cs typeface="Arial"/>
              </a:rPr>
              <a:t>Emergency</a:t>
            </a:r>
            <a:endParaRPr sz="800" dirty="0">
              <a:latin typeface="Arial"/>
              <a:cs typeface="Arial"/>
            </a:endParaRPr>
          </a:p>
          <a:p>
            <a:pPr marR="36195" algn="ctr">
              <a:lnSpc>
                <a:spcPct val="88235"/>
              </a:lnSpc>
            </a:pPr>
            <a:r>
              <a:rPr sz="800" b="1" spc="-30" dirty="0">
                <a:latin typeface="Arial"/>
                <a:cs typeface="Arial"/>
              </a:rPr>
              <a:t>(408</a:t>
            </a:r>
            <a:r>
              <a:rPr sz="800" b="1" spc="-20" dirty="0">
                <a:latin typeface="Arial"/>
                <a:cs typeface="Arial"/>
              </a:rPr>
              <a:t>) </a:t>
            </a:r>
            <a:r>
              <a:rPr sz="800" b="1" spc="-45" dirty="0">
                <a:latin typeface="Arial"/>
                <a:cs typeface="Arial"/>
              </a:rPr>
              <a:t>7</a:t>
            </a:r>
            <a:r>
              <a:rPr sz="800" b="1" spc="-35" dirty="0">
                <a:latin typeface="Arial"/>
                <a:cs typeface="Arial"/>
              </a:rPr>
              <a:t>7</a:t>
            </a:r>
            <a:r>
              <a:rPr sz="800" b="1" spc="-30" dirty="0">
                <a:latin typeface="Arial"/>
                <a:cs typeface="Arial"/>
              </a:rPr>
              <a:t>9</a:t>
            </a:r>
            <a:r>
              <a:rPr sz="800" b="1" spc="-20" dirty="0">
                <a:latin typeface="Arial"/>
                <a:cs typeface="Arial"/>
              </a:rPr>
              <a:t>-</a:t>
            </a:r>
            <a:r>
              <a:rPr sz="800" b="1" spc="-45" dirty="0">
                <a:latin typeface="Arial"/>
                <a:cs typeface="Arial"/>
              </a:rPr>
              <a:t>4</a:t>
            </a:r>
            <a:r>
              <a:rPr sz="800" b="1" spc="-35" dirty="0">
                <a:latin typeface="Arial"/>
                <a:cs typeface="Arial"/>
              </a:rPr>
              <a:t>111</a:t>
            </a:r>
            <a:endParaRPr sz="800" dirty="0">
              <a:latin typeface="Arial"/>
              <a:cs typeface="Arial"/>
            </a:endParaRPr>
          </a:p>
          <a:p>
            <a:pPr marR="37465" algn="ctr">
              <a:lnSpc>
                <a:spcPct val="89572"/>
              </a:lnSpc>
            </a:pPr>
            <a:r>
              <a:rPr sz="800" b="1" spc="-40" dirty="0">
                <a:latin typeface="Arial"/>
                <a:cs typeface="Arial"/>
              </a:rPr>
              <a:t>FAX</a:t>
            </a:r>
            <a:r>
              <a:rPr sz="800" b="1" spc="-20" dirty="0">
                <a:latin typeface="Arial"/>
                <a:cs typeface="Arial"/>
              </a:rPr>
              <a:t> </a:t>
            </a:r>
            <a:r>
              <a:rPr sz="800" b="1" spc="-30" dirty="0">
                <a:latin typeface="Arial"/>
                <a:cs typeface="Arial"/>
              </a:rPr>
              <a:t>(408</a:t>
            </a:r>
            <a:r>
              <a:rPr sz="800" b="1" spc="-20" dirty="0">
                <a:latin typeface="Arial"/>
                <a:cs typeface="Arial"/>
              </a:rPr>
              <a:t>) </a:t>
            </a:r>
            <a:r>
              <a:rPr sz="800" b="1" spc="-45" dirty="0">
                <a:latin typeface="Arial"/>
                <a:cs typeface="Arial"/>
              </a:rPr>
              <a:t>7</a:t>
            </a:r>
            <a:r>
              <a:rPr sz="800" b="1" spc="-35" dirty="0">
                <a:latin typeface="Arial"/>
                <a:cs typeface="Arial"/>
              </a:rPr>
              <a:t>7</a:t>
            </a:r>
            <a:r>
              <a:rPr sz="800" b="1" spc="-30" dirty="0">
                <a:latin typeface="Arial"/>
                <a:cs typeface="Arial"/>
              </a:rPr>
              <a:t>8</a:t>
            </a:r>
            <a:r>
              <a:rPr sz="800" b="1" spc="-20" dirty="0">
                <a:latin typeface="Arial"/>
                <a:cs typeface="Arial"/>
              </a:rPr>
              <a:t>-</a:t>
            </a:r>
            <a:r>
              <a:rPr sz="800" b="1" spc="-45" dirty="0">
                <a:latin typeface="Arial"/>
                <a:cs typeface="Arial"/>
              </a:rPr>
              <a:t>6</a:t>
            </a:r>
            <a:r>
              <a:rPr sz="800" b="1" spc="-35" dirty="0">
                <a:latin typeface="Arial"/>
                <a:cs typeface="Arial"/>
              </a:rPr>
              <a:t>149</a:t>
            </a:r>
            <a:endParaRPr sz="800" dirty="0">
              <a:latin typeface="Arial"/>
              <a:cs typeface="Arial"/>
            </a:endParaRPr>
          </a:p>
        </p:txBody>
      </p:sp>
      <p:grpSp>
        <p:nvGrpSpPr>
          <p:cNvPr id="118" name="object 118"/>
          <p:cNvGrpSpPr/>
          <p:nvPr/>
        </p:nvGrpSpPr>
        <p:grpSpPr>
          <a:xfrm>
            <a:off x="2341077" y="4737398"/>
            <a:ext cx="1778635" cy="445770"/>
            <a:chOff x="3093901" y="5385759"/>
            <a:chExt cx="1778635" cy="445770"/>
          </a:xfrm>
        </p:grpSpPr>
        <p:sp>
          <p:nvSpPr>
            <p:cNvPr id="119" name="object 119"/>
            <p:cNvSpPr/>
            <p:nvPr/>
          </p:nvSpPr>
          <p:spPr>
            <a:xfrm>
              <a:off x="3116275" y="5409971"/>
              <a:ext cx="1756410" cy="421640"/>
            </a:xfrm>
            <a:custGeom>
              <a:avLst/>
              <a:gdLst/>
              <a:ahLst/>
              <a:cxnLst/>
              <a:rect l="l" t="t" r="r" b="b"/>
              <a:pathLst>
                <a:path w="1756410" h="421639">
                  <a:moveTo>
                    <a:pt x="1755863" y="0"/>
                  </a:moveTo>
                  <a:lnTo>
                    <a:pt x="0" y="0"/>
                  </a:lnTo>
                  <a:lnTo>
                    <a:pt x="0" y="421170"/>
                  </a:lnTo>
                  <a:lnTo>
                    <a:pt x="1755863" y="421170"/>
                  </a:lnTo>
                  <a:lnTo>
                    <a:pt x="1755863" y="412089"/>
                  </a:lnTo>
                  <a:lnTo>
                    <a:pt x="1755863" y="403009"/>
                  </a:lnTo>
                  <a:lnTo>
                    <a:pt x="1755863" y="18148"/>
                  </a:lnTo>
                  <a:lnTo>
                    <a:pt x="1755863" y="9067"/>
                  </a:lnTo>
                  <a:lnTo>
                    <a:pt x="1755863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0" name="object 120"/>
            <p:cNvSpPr/>
            <p:nvPr/>
          </p:nvSpPr>
          <p:spPr>
            <a:xfrm>
              <a:off x="3102291" y="5394895"/>
              <a:ext cx="1739264" cy="403225"/>
            </a:xfrm>
            <a:custGeom>
              <a:avLst/>
              <a:gdLst/>
              <a:ahLst/>
              <a:cxnLst/>
              <a:rect l="l" t="t" r="r" b="b"/>
              <a:pathLst>
                <a:path w="1739264" h="403225">
                  <a:moveTo>
                    <a:pt x="1739087" y="0"/>
                  </a:moveTo>
                  <a:lnTo>
                    <a:pt x="0" y="0"/>
                  </a:lnTo>
                  <a:lnTo>
                    <a:pt x="0" y="402957"/>
                  </a:lnTo>
                  <a:lnTo>
                    <a:pt x="1739087" y="402957"/>
                  </a:lnTo>
                  <a:lnTo>
                    <a:pt x="173908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1" name="object 121"/>
            <p:cNvSpPr/>
            <p:nvPr/>
          </p:nvSpPr>
          <p:spPr>
            <a:xfrm>
              <a:off x="3093901" y="5385759"/>
              <a:ext cx="1756410" cy="421640"/>
            </a:xfrm>
            <a:custGeom>
              <a:avLst/>
              <a:gdLst/>
              <a:ahLst/>
              <a:cxnLst/>
              <a:rect l="l" t="t" r="r" b="b"/>
              <a:pathLst>
                <a:path w="1756410" h="421639">
                  <a:moveTo>
                    <a:pt x="1755868" y="0"/>
                  </a:moveTo>
                  <a:lnTo>
                    <a:pt x="0" y="0"/>
                  </a:lnTo>
                  <a:lnTo>
                    <a:pt x="0" y="421169"/>
                  </a:lnTo>
                  <a:lnTo>
                    <a:pt x="1755868" y="421169"/>
                  </a:lnTo>
                  <a:lnTo>
                    <a:pt x="1755868" y="412094"/>
                  </a:lnTo>
                  <a:lnTo>
                    <a:pt x="16781" y="412094"/>
                  </a:lnTo>
                  <a:lnTo>
                    <a:pt x="8390" y="403018"/>
                  </a:lnTo>
                  <a:lnTo>
                    <a:pt x="16781" y="403018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55868" y="9075"/>
                  </a:lnTo>
                  <a:lnTo>
                    <a:pt x="1755868" y="0"/>
                  </a:lnTo>
                  <a:close/>
                </a:path>
                <a:path w="1756410" h="421639">
                  <a:moveTo>
                    <a:pt x="16781" y="403018"/>
                  </a:moveTo>
                  <a:lnTo>
                    <a:pt x="8390" y="403018"/>
                  </a:lnTo>
                  <a:lnTo>
                    <a:pt x="16781" y="412094"/>
                  </a:lnTo>
                  <a:lnTo>
                    <a:pt x="16781" y="403018"/>
                  </a:lnTo>
                  <a:close/>
                </a:path>
                <a:path w="1756410" h="421639">
                  <a:moveTo>
                    <a:pt x="1739087" y="403018"/>
                  </a:moveTo>
                  <a:lnTo>
                    <a:pt x="16781" y="403018"/>
                  </a:lnTo>
                  <a:lnTo>
                    <a:pt x="16781" y="412094"/>
                  </a:lnTo>
                  <a:lnTo>
                    <a:pt x="1739087" y="412094"/>
                  </a:lnTo>
                  <a:lnTo>
                    <a:pt x="1739087" y="403018"/>
                  </a:lnTo>
                  <a:close/>
                </a:path>
                <a:path w="1756410" h="421639">
                  <a:moveTo>
                    <a:pt x="1739087" y="9075"/>
                  </a:moveTo>
                  <a:lnTo>
                    <a:pt x="1739087" y="412094"/>
                  </a:lnTo>
                  <a:lnTo>
                    <a:pt x="1747477" y="403018"/>
                  </a:lnTo>
                  <a:lnTo>
                    <a:pt x="1755868" y="403018"/>
                  </a:lnTo>
                  <a:lnTo>
                    <a:pt x="1755868" y="18151"/>
                  </a:lnTo>
                  <a:lnTo>
                    <a:pt x="1747477" y="18151"/>
                  </a:lnTo>
                  <a:lnTo>
                    <a:pt x="1739087" y="9075"/>
                  </a:lnTo>
                  <a:close/>
                </a:path>
                <a:path w="1756410" h="421639">
                  <a:moveTo>
                    <a:pt x="1755868" y="403018"/>
                  </a:moveTo>
                  <a:lnTo>
                    <a:pt x="1747477" y="403018"/>
                  </a:lnTo>
                  <a:lnTo>
                    <a:pt x="1739087" y="412094"/>
                  </a:lnTo>
                  <a:lnTo>
                    <a:pt x="1755868" y="412094"/>
                  </a:lnTo>
                  <a:lnTo>
                    <a:pt x="1755868" y="403018"/>
                  </a:lnTo>
                  <a:close/>
                </a:path>
                <a:path w="1756410" h="42163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56410" h="421639">
                  <a:moveTo>
                    <a:pt x="173908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39087" y="18151"/>
                  </a:lnTo>
                  <a:lnTo>
                    <a:pt x="1739087" y="9075"/>
                  </a:lnTo>
                  <a:close/>
                </a:path>
                <a:path w="1756410" h="421639">
                  <a:moveTo>
                    <a:pt x="1755868" y="9075"/>
                  </a:moveTo>
                  <a:lnTo>
                    <a:pt x="1739087" y="9075"/>
                  </a:lnTo>
                  <a:lnTo>
                    <a:pt x="1747477" y="18151"/>
                  </a:lnTo>
                  <a:lnTo>
                    <a:pt x="1755868" y="18151"/>
                  </a:lnTo>
                  <a:lnTo>
                    <a:pt x="1755868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2" name="object 122"/>
          <p:cNvSpPr txBox="1"/>
          <p:nvPr/>
        </p:nvSpPr>
        <p:spPr>
          <a:xfrm>
            <a:off x="2264532" y="4805116"/>
            <a:ext cx="2294941" cy="313034"/>
          </a:xfrm>
          <a:prstGeom prst="rect">
            <a:avLst/>
          </a:prstGeom>
        </p:spPr>
        <p:txBody>
          <a:bodyPr vert="horz" wrap="square" lIns="0" tIns="29845" rIns="0" bIns="0" rtlCol="0" anchor="t">
            <a:spAutoFit/>
          </a:bodyPr>
          <a:lstStyle/>
          <a:p>
            <a:pPr marL="463550" marR="502920" indent="22225">
              <a:lnSpc>
                <a:spcPct val="87719"/>
              </a:lnSpc>
              <a:spcBef>
                <a:spcPts val="235"/>
              </a:spcBef>
            </a:pPr>
            <a:r>
              <a:rPr lang="en-US" sz="950" b="1" spc="-50" dirty="0">
                <a:latin typeface="Arial"/>
                <a:cs typeface="Arial"/>
              </a:rPr>
              <a:t>  </a:t>
            </a:r>
            <a:r>
              <a:rPr sz="950" b="1" spc="-50" dirty="0">
                <a:latin typeface="Arial"/>
                <a:cs typeface="Arial"/>
              </a:rPr>
              <a:t>Un</a:t>
            </a:r>
            <a:r>
              <a:rPr sz="950" b="1" spc="-25" dirty="0">
                <a:latin typeface="Arial"/>
                <a:cs typeface="Arial"/>
              </a:rPr>
              <a:t>it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5" dirty="0">
                <a:latin typeface="Arial"/>
                <a:cs typeface="Arial"/>
              </a:rPr>
              <a:t>P</a:t>
            </a:r>
            <a:r>
              <a:rPr sz="950" b="1" spc="-40" dirty="0">
                <a:latin typeface="Arial"/>
                <a:cs typeface="Arial"/>
              </a:rPr>
              <a:t>IO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40" dirty="0">
                <a:latin typeface="Arial"/>
                <a:cs typeface="Arial"/>
              </a:rPr>
              <a:t>Dut</a:t>
            </a:r>
            <a:r>
              <a:rPr sz="950" b="1" spc="-30" dirty="0">
                <a:latin typeface="Arial"/>
                <a:cs typeface="Arial"/>
              </a:rPr>
              <a:t>y</a:t>
            </a:r>
            <a:r>
              <a:rPr lang="en-US" sz="950" b="1" spc="-30" dirty="0">
                <a:latin typeface="Arial"/>
                <a:cs typeface="Arial"/>
              </a:rPr>
              <a:t>  </a:t>
            </a:r>
          </a:p>
          <a:p>
            <a:pPr marL="463550" marR="502920" indent="22225">
              <a:lnSpc>
                <a:spcPct val="87719"/>
              </a:lnSpc>
              <a:spcBef>
                <a:spcPts val="235"/>
              </a:spcBef>
            </a:pPr>
            <a:r>
              <a:rPr lang="en-US" sz="950" b="1" spc="-25" dirty="0">
                <a:latin typeface="Arial"/>
                <a:cs typeface="Arial"/>
              </a:rPr>
              <a:t> </a:t>
            </a:r>
            <a:r>
              <a:rPr sz="950" b="1" spc="-25" dirty="0">
                <a:latin typeface="Arial"/>
                <a:cs typeface="Arial"/>
              </a:rPr>
              <a:t>(</a:t>
            </a:r>
            <a:r>
              <a:rPr sz="950" b="1" spc="-40" dirty="0">
                <a:latin typeface="Arial"/>
                <a:cs typeface="Arial"/>
              </a:rPr>
              <a:t>4</a:t>
            </a:r>
            <a:r>
              <a:rPr sz="950" b="1" spc="-45" dirty="0">
                <a:latin typeface="Arial"/>
                <a:cs typeface="Arial"/>
              </a:rPr>
              <a:t>0</a:t>
            </a:r>
            <a:r>
              <a:rPr sz="950" b="1" spc="-35" dirty="0">
                <a:latin typeface="Arial"/>
                <a:cs typeface="Arial"/>
              </a:rPr>
              <a:t>8)</a:t>
            </a:r>
            <a:r>
              <a:rPr lang="en-US" sz="950" b="1" spc="-35" dirty="0">
                <a:latin typeface="Arial"/>
                <a:cs typeface="Arial"/>
              </a:rPr>
              <a:t>  </a:t>
            </a:r>
            <a:r>
              <a:rPr sz="950" b="1" spc="-40" dirty="0">
                <a:latin typeface="Arial"/>
                <a:cs typeface="Arial"/>
              </a:rPr>
              <a:t>2</a:t>
            </a:r>
            <a:r>
              <a:rPr sz="950" b="1" spc="-35" dirty="0">
                <a:latin typeface="Arial"/>
                <a:cs typeface="Arial"/>
              </a:rPr>
              <a:t>0</a:t>
            </a:r>
            <a:r>
              <a:rPr sz="950" b="1" spc="-40" dirty="0">
                <a:latin typeface="Arial"/>
                <a:cs typeface="Arial"/>
              </a:rPr>
              <a:t>1</a:t>
            </a:r>
            <a:r>
              <a:rPr sz="950" b="1" spc="-25" dirty="0">
                <a:latin typeface="Arial"/>
                <a:cs typeface="Arial"/>
              </a:rPr>
              <a:t>-</a:t>
            </a:r>
            <a:r>
              <a:rPr sz="950" b="1" spc="-40" dirty="0">
                <a:latin typeface="Arial"/>
                <a:cs typeface="Arial"/>
              </a:rPr>
              <a:t>4</a:t>
            </a:r>
            <a:r>
              <a:rPr sz="950" b="1" spc="-35" dirty="0">
                <a:latin typeface="Arial"/>
                <a:cs typeface="Arial"/>
              </a:rPr>
              <a:t>3</a:t>
            </a:r>
            <a:r>
              <a:rPr sz="950" b="1" spc="-40" dirty="0">
                <a:latin typeface="Arial"/>
                <a:cs typeface="Arial"/>
              </a:rPr>
              <a:t>78</a:t>
            </a:r>
            <a:endParaRPr sz="950" dirty="0">
              <a:latin typeface="Arial"/>
              <a:cs typeface="Arial"/>
            </a:endParaRPr>
          </a:p>
        </p:txBody>
      </p:sp>
      <p:grpSp>
        <p:nvGrpSpPr>
          <p:cNvPr id="123" name="object 123"/>
          <p:cNvGrpSpPr/>
          <p:nvPr/>
        </p:nvGrpSpPr>
        <p:grpSpPr>
          <a:xfrm>
            <a:off x="6183349" y="4038153"/>
            <a:ext cx="1874520" cy="607695"/>
            <a:chOff x="7268493" y="4499977"/>
            <a:chExt cx="1874520" cy="607695"/>
          </a:xfrm>
        </p:grpSpPr>
        <p:sp>
          <p:nvSpPr>
            <p:cNvPr id="124" name="object 124"/>
            <p:cNvSpPr/>
            <p:nvPr/>
          </p:nvSpPr>
          <p:spPr>
            <a:xfrm>
              <a:off x="7290867" y="4524184"/>
              <a:ext cx="1852295" cy="583565"/>
            </a:xfrm>
            <a:custGeom>
              <a:avLst/>
              <a:gdLst/>
              <a:ahLst/>
              <a:cxnLst/>
              <a:rect l="l" t="t" r="r" b="b"/>
              <a:pathLst>
                <a:path w="1852295" h="583564">
                  <a:moveTo>
                    <a:pt x="1852079" y="0"/>
                  </a:moveTo>
                  <a:lnTo>
                    <a:pt x="0" y="0"/>
                  </a:lnTo>
                  <a:lnTo>
                    <a:pt x="0" y="583260"/>
                  </a:lnTo>
                  <a:lnTo>
                    <a:pt x="1852079" y="583260"/>
                  </a:lnTo>
                  <a:lnTo>
                    <a:pt x="1852079" y="574179"/>
                  </a:lnTo>
                  <a:lnTo>
                    <a:pt x="1852079" y="565111"/>
                  </a:lnTo>
                  <a:lnTo>
                    <a:pt x="1852079" y="18148"/>
                  </a:lnTo>
                  <a:lnTo>
                    <a:pt x="1852079" y="9080"/>
                  </a:lnTo>
                  <a:lnTo>
                    <a:pt x="185207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276884" y="4509053"/>
              <a:ext cx="1835785" cy="565150"/>
            </a:xfrm>
            <a:custGeom>
              <a:avLst/>
              <a:gdLst/>
              <a:ahLst/>
              <a:cxnLst/>
              <a:rect l="l" t="t" r="r" b="b"/>
              <a:pathLst>
                <a:path w="1835784" h="565150">
                  <a:moveTo>
                    <a:pt x="1835299" y="0"/>
                  </a:moveTo>
                  <a:lnTo>
                    <a:pt x="0" y="0"/>
                  </a:lnTo>
                  <a:lnTo>
                    <a:pt x="0" y="565109"/>
                  </a:lnTo>
                  <a:lnTo>
                    <a:pt x="1835299" y="565109"/>
                  </a:lnTo>
                  <a:lnTo>
                    <a:pt x="183529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268493" y="4499977"/>
              <a:ext cx="1852295" cy="583565"/>
            </a:xfrm>
            <a:custGeom>
              <a:avLst/>
              <a:gdLst/>
              <a:ahLst/>
              <a:cxnLst/>
              <a:rect l="l" t="t" r="r" b="b"/>
              <a:pathLst>
                <a:path w="1852295" h="583564">
                  <a:moveTo>
                    <a:pt x="1852080" y="0"/>
                  </a:moveTo>
                  <a:lnTo>
                    <a:pt x="0" y="0"/>
                  </a:lnTo>
                  <a:lnTo>
                    <a:pt x="0" y="583260"/>
                  </a:lnTo>
                  <a:lnTo>
                    <a:pt x="1852080" y="583260"/>
                  </a:lnTo>
                  <a:lnTo>
                    <a:pt x="1852080" y="574184"/>
                  </a:lnTo>
                  <a:lnTo>
                    <a:pt x="16781" y="574184"/>
                  </a:lnTo>
                  <a:lnTo>
                    <a:pt x="8390" y="565109"/>
                  </a:lnTo>
                  <a:lnTo>
                    <a:pt x="16781" y="565109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52080" y="9075"/>
                  </a:lnTo>
                  <a:lnTo>
                    <a:pt x="1852080" y="0"/>
                  </a:lnTo>
                  <a:close/>
                </a:path>
                <a:path w="1852295" h="583564">
                  <a:moveTo>
                    <a:pt x="16781" y="565109"/>
                  </a:moveTo>
                  <a:lnTo>
                    <a:pt x="8390" y="565109"/>
                  </a:lnTo>
                  <a:lnTo>
                    <a:pt x="16781" y="574184"/>
                  </a:lnTo>
                  <a:lnTo>
                    <a:pt x="16781" y="565109"/>
                  </a:lnTo>
                  <a:close/>
                </a:path>
                <a:path w="1852295" h="583564">
                  <a:moveTo>
                    <a:pt x="1835299" y="565109"/>
                  </a:moveTo>
                  <a:lnTo>
                    <a:pt x="16781" y="565109"/>
                  </a:lnTo>
                  <a:lnTo>
                    <a:pt x="16781" y="574184"/>
                  </a:lnTo>
                  <a:lnTo>
                    <a:pt x="1835299" y="574184"/>
                  </a:lnTo>
                  <a:lnTo>
                    <a:pt x="1835299" y="565109"/>
                  </a:lnTo>
                  <a:close/>
                </a:path>
                <a:path w="1852295" h="583564">
                  <a:moveTo>
                    <a:pt x="1835299" y="9075"/>
                  </a:moveTo>
                  <a:lnTo>
                    <a:pt x="1835299" y="574184"/>
                  </a:lnTo>
                  <a:lnTo>
                    <a:pt x="1843689" y="565109"/>
                  </a:lnTo>
                  <a:lnTo>
                    <a:pt x="1852080" y="565109"/>
                  </a:lnTo>
                  <a:lnTo>
                    <a:pt x="1852080" y="18151"/>
                  </a:lnTo>
                  <a:lnTo>
                    <a:pt x="1843689" y="18151"/>
                  </a:lnTo>
                  <a:lnTo>
                    <a:pt x="1835299" y="9075"/>
                  </a:lnTo>
                  <a:close/>
                </a:path>
                <a:path w="1852295" h="583564">
                  <a:moveTo>
                    <a:pt x="1852080" y="565109"/>
                  </a:moveTo>
                  <a:lnTo>
                    <a:pt x="1843689" y="565109"/>
                  </a:lnTo>
                  <a:lnTo>
                    <a:pt x="1835299" y="574184"/>
                  </a:lnTo>
                  <a:lnTo>
                    <a:pt x="1852080" y="574184"/>
                  </a:lnTo>
                  <a:lnTo>
                    <a:pt x="1852080" y="565109"/>
                  </a:lnTo>
                  <a:close/>
                </a:path>
                <a:path w="1852295" h="5835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52295" h="583564">
                  <a:moveTo>
                    <a:pt x="1835299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35299" y="18151"/>
                  </a:lnTo>
                  <a:lnTo>
                    <a:pt x="1835299" y="9075"/>
                  </a:lnTo>
                  <a:close/>
                </a:path>
                <a:path w="1852295" h="583564">
                  <a:moveTo>
                    <a:pt x="1852080" y="9075"/>
                  </a:moveTo>
                  <a:lnTo>
                    <a:pt x="1835299" y="9075"/>
                  </a:lnTo>
                  <a:lnTo>
                    <a:pt x="1843689" y="18151"/>
                  </a:lnTo>
                  <a:lnTo>
                    <a:pt x="1852080" y="18151"/>
                  </a:lnTo>
                  <a:lnTo>
                    <a:pt x="1852080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7" name="object 127"/>
          <p:cNvSpPr txBox="1"/>
          <p:nvPr/>
        </p:nvSpPr>
        <p:spPr>
          <a:xfrm>
            <a:off x="6198868" y="4115629"/>
            <a:ext cx="1835785" cy="397609"/>
          </a:xfrm>
          <a:prstGeom prst="rect">
            <a:avLst/>
          </a:prstGeom>
        </p:spPr>
        <p:txBody>
          <a:bodyPr vert="horz" wrap="square" lIns="0" tIns="20955" rIns="0" bIns="0" rtlCol="0" anchor="t">
            <a:spAutoFit/>
          </a:bodyPr>
          <a:lstStyle/>
          <a:p>
            <a:pPr marR="36830" algn="ctr">
              <a:lnSpc>
                <a:spcPct val="89314"/>
              </a:lnSpc>
              <a:spcBef>
                <a:spcPts val="165"/>
              </a:spcBef>
            </a:pPr>
            <a:r>
              <a:rPr sz="950" b="1" spc="-55">
                <a:latin typeface="Arial"/>
                <a:cs typeface="Arial"/>
              </a:rPr>
              <a:t>HE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V</a:t>
            </a:r>
            <a:r>
              <a:rPr sz="950" b="1" spc="-50">
                <a:latin typeface="Arial"/>
                <a:cs typeface="Arial"/>
              </a:rPr>
              <a:t>Y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60">
                <a:latin typeface="Arial"/>
                <a:cs typeface="Arial"/>
              </a:rPr>
              <a:t>Q</a:t>
            </a:r>
            <a:r>
              <a:rPr sz="950" b="1" spc="-55">
                <a:latin typeface="Arial"/>
                <a:cs typeface="Arial"/>
              </a:rPr>
              <a:t>U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PME</a:t>
            </a:r>
            <a:r>
              <a:rPr sz="950" b="1" spc="-50">
                <a:latin typeface="Arial"/>
                <a:cs typeface="Arial"/>
              </a:rPr>
              <a:t>NT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ME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40">
                <a:latin typeface="Arial"/>
                <a:cs typeface="Arial"/>
              </a:rPr>
              <a:t>H.</a:t>
            </a:r>
            <a:endParaRPr lang="en-US" sz="950">
              <a:latin typeface="Arial"/>
              <a:cs typeface="Arial"/>
            </a:endParaRPr>
          </a:p>
          <a:p>
            <a:pPr marR="38100" algn="ctr">
              <a:lnSpc>
                <a:spcPct val="87719"/>
              </a:lnSpc>
            </a:pPr>
            <a:r>
              <a:rPr sz="950" b="1" spc="-50">
                <a:latin typeface="Arial"/>
                <a:cs typeface="Arial"/>
              </a:rPr>
              <a:t>R1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3</a:t>
            </a:r>
            <a:r>
              <a:rPr sz="950" b="1" spc="-40">
                <a:latin typeface="Arial"/>
                <a:cs typeface="Arial"/>
              </a:rPr>
              <a:t>7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K</a:t>
            </a:r>
            <a:r>
              <a:rPr sz="950" b="1" spc="-35">
                <a:latin typeface="Arial"/>
                <a:cs typeface="Arial"/>
              </a:rPr>
              <a:t>evin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60">
                <a:latin typeface="Arial"/>
                <a:cs typeface="Arial"/>
              </a:rPr>
              <a:t>M</a:t>
            </a:r>
            <a:r>
              <a:rPr sz="950" b="1" spc="-35">
                <a:latin typeface="Arial"/>
                <a:cs typeface="Arial"/>
              </a:rPr>
              <a:t>urr</a:t>
            </a:r>
            <a:r>
              <a:rPr sz="950" b="1" spc="-40">
                <a:latin typeface="Arial"/>
                <a:cs typeface="Arial"/>
              </a:rPr>
              <a:t>y</a:t>
            </a:r>
            <a:endParaRPr sz="950">
              <a:latin typeface="Arial"/>
              <a:cs typeface="Arial"/>
            </a:endParaRPr>
          </a:p>
          <a:p>
            <a:pPr marR="34925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)-</a:t>
            </a:r>
            <a:r>
              <a:rPr sz="850" spc="-35">
                <a:latin typeface="Arial"/>
                <a:cs typeface="Arial"/>
              </a:rPr>
              <a:t>2</a:t>
            </a:r>
            <a:r>
              <a:rPr sz="850" spc="-45">
                <a:latin typeface="Arial"/>
                <a:cs typeface="Arial"/>
              </a:rPr>
              <a:t>3</a:t>
            </a:r>
            <a:r>
              <a:rPr sz="850" spc="-30">
                <a:latin typeface="Arial"/>
                <a:cs typeface="Arial"/>
              </a:rPr>
              <a:t>4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06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28" name="object 128"/>
          <p:cNvGrpSpPr/>
          <p:nvPr/>
        </p:nvGrpSpPr>
        <p:grpSpPr>
          <a:xfrm>
            <a:off x="8132147" y="3101131"/>
            <a:ext cx="1851660" cy="696595"/>
            <a:chOff x="9257619" y="3208213"/>
            <a:chExt cx="1851660" cy="696595"/>
          </a:xfrm>
        </p:grpSpPr>
        <p:sp>
          <p:nvSpPr>
            <p:cNvPr id="129" name="object 129"/>
            <p:cNvSpPr/>
            <p:nvPr/>
          </p:nvSpPr>
          <p:spPr>
            <a:xfrm>
              <a:off x="9279991" y="3232416"/>
              <a:ext cx="1829435" cy="672465"/>
            </a:xfrm>
            <a:custGeom>
              <a:avLst/>
              <a:gdLst/>
              <a:ahLst/>
              <a:cxnLst/>
              <a:rect l="l" t="t" r="r" b="b"/>
              <a:pathLst>
                <a:path w="1829434" h="672464">
                  <a:moveTo>
                    <a:pt x="1829142" y="0"/>
                  </a:moveTo>
                  <a:lnTo>
                    <a:pt x="0" y="0"/>
                  </a:lnTo>
                  <a:lnTo>
                    <a:pt x="0" y="672211"/>
                  </a:lnTo>
                  <a:lnTo>
                    <a:pt x="1829142" y="672211"/>
                  </a:lnTo>
                  <a:lnTo>
                    <a:pt x="1829142" y="663130"/>
                  </a:lnTo>
                  <a:lnTo>
                    <a:pt x="1829142" y="654050"/>
                  </a:lnTo>
                  <a:lnTo>
                    <a:pt x="1829142" y="18161"/>
                  </a:lnTo>
                  <a:lnTo>
                    <a:pt x="1829142" y="9080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0" name="object 130"/>
            <p:cNvSpPr/>
            <p:nvPr/>
          </p:nvSpPr>
          <p:spPr>
            <a:xfrm>
              <a:off x="9266010" y="3217288"/>
              <a:ext cx="1812925" cy="654050"/>
            </a:xfrm>
            <a:custGeom>
              <a:avLst/>
              <a:gdLst/>
              <a:ahLst/>
              <a:cxnLst/>
              <a:rect l="l" t="t" r="r" b="b"/>
              <a:pathLst>
                <a:path w="1812925" h="654050">
                  <a:moveTo>
                    <a:pt x="1812364" y="0"/>
                  </a:moveTo>
                  <a:lnTo>
                    <a:pt x="0" y="0"/>
                  </a:lnTo>
                  <a:lnTo>
                    <a:pt x="0" y="654050"/>
                  </a:lnTo>
                  <a:lnTo>
                    <a:pt x="1812364" y="654050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1" name="object 131"/>
            <p:cNvSpPr/>
            <p:nvPr/>
          </p:nvSpPr>
          <p:spPr>
            <a:xfrm>
              <a:off x="9257619" y="3208213"/>
              <a:ext cx="1829435" cy="672465"/>
            </a:xfrm>
            <a:custGeom>
              <a:avLst/>
              <a:gdLst/>
              <a:ahLst/>
              <a:cxnLst/>
              <a:rect l="l" t="t" r="r" b="b"/>
              <a:pathLst>
                <a:path w="1829434" h="672464">
                  <a:moveTo>
                    <a:pt x="1829146" y="0"/>
                  </a:moveTo>
                  <a:lnTo>
                    <a:pt x="0" y="0"/>
                  </a:lnTo>
                  <a:lnTo>
                    <a:pt x="0" y="672201"/>
                  </a:lnTo>
                  <a:lnTo>
                    <a:pt x="1829146" y="672201"/>
                  </a:lnTo>
                  <a:lnTo>
                    <a:pt x="1829146" y="663125"/>
                  </a:lnTo>
                  <a:lnTo>
                    <a:pt x="16781" y="663125"/>
                  </a:lnTo>
                  <a:lnTo>
                    <a:pt x="8390" y="654050"/>
                  </a:lnTo>
                  <a:lnTo>
                    <a:pt x="16781" y="654050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672464">
                  <a:moveTo>
                    <a:pt x="16781" y="654050"/>
                  </a:moveTo>
                  <a:lnTo>
                    <a:pt x="8390" y="654050"/>
                  </a:lnTo>
                  <a:lnTo>
                    <a:pt x="16781" y="663125"/>
                  </a:lnTo>
                  <a:lnTo>
                    <a:pt x="16781" y="654050"/>
                  </a:lnTo>
                  <a:close/>
                </a:path>
                <a:path w="1829434" h="672464">
                  <a:moveTo>
                    <a:pt x="1812364" y="654050"/>
                  </a:moveTo>
                  <a:lnTo>
                    <a:pt x="16781" y="654050"/>
                  </a:lnTo>
                  <a:lnTo>
                    <a:pt x="16781" y="663125"/>
                  </a:lnTo>
                  <a:lnTo>
                    <a:pt x="1812364" y="663125"/>
                  </a:lnTo>
                  <a:lnTo>
                    <a:pt x="1812364" y="654050"/>
                  </a:lnTo>
                  <a:close/>
                </a:path>
                <a:path w="1829434" h="672464">
                  <a:moveTo>
                    <a:pt x="1812364" y="9075"/>
                  </a:moveTo>
                  <a:lnTo>
                    <a:pt x="1812364" y="663125"/>
                  </a:lnTo>
                  <a:lnTo>
                    <a:pt x="1820755" y="654050"/>
                  </a:lnTo>
                  <a:lnTo>
                    <a:pt x="1829146" y="654050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672464">
                  <a:moveTo>
                    <a:pt x="1829146" y="654050"/>
                  </a:moveTo>
                  <a:lnTo>
                    <a:pt x="1820755" y="654050"/>
                  </a:lnTo>
                  <a:lnTo>
                    <a:pt x="1812364" y="663125"/>
                  </a:lnTo>
                  <a:lnTo>
                    <a:pt x="1829146" y="663125"/>
                  </a:lnTo>
                  <a:lnTo>
                    <a:pt x="1829146" y="654050"/>
                  </a:lnTo>
                  <a:close/>
                </a:path>
                <a:path w="1829434" h="6724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672464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672464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2" name="object 132"/>
          <p:cNvSpPr txBox="1"/>
          <p:nvPr/>
        </p:nvSpPr>
        <p:spPr>
          <a:xfrm>
            <a:off x="8107559" y="3117872"/>
            <a:ext cx="1812925" cy="513346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L="182880">
              <a:lnSpc>
                <a:spcPct val="89314"/>
              </a:lnSpc>
              <a:spcBef>
                <a:spcPts val="170"/>
              </a:spcBef>
            </a:pPr>
            <a:r>
              <a:rPr sz="950" b="1" spc="-60">
                <a:latin typeface="Arial"/>
                <a:cs typeface="Arial"/>
              </a:rPr>
              <a:t>MORG</a:t>
            </a:r>
            <a:r>
              <a:rPr sz="950" b="1" spc="-55">
                <a:latin typeface="Arial"/>
                <a:cs typeface="Arial"/>
              </a:rPr>
              <a:t>AN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HIL</a:t>
            </a:r>
            <a:r>
              <a:rPr sz="950" b="1" spc="-45">
                <a:latin typeface="Arial"/>
                <a:cs typeface="Arial"/>
              </a:rPr>
              <a:t>L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CI</a:t>
            </a:r>
            <a:r>
              <a:rPr sz="950" b="1" spc="-35">
                <a:latin typeface="Arial"/>
                <a:cs typeface="Arial"/>
              </a:rPr>
              <a:t>T</a:t>
            </a:r>
            <a:r>
              <a:rPr sz="950" b="1" spc="-50">
                <a:latin typeface="Arial"/>
                <a:cs typeface="Arial"/>
              </a:rPr>
              <a:t>Y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BA</a:t>
            </a:r>
            <a:r>
              <a:rPr sz="950" b="1" spc="-35">
                <a:latin typeface="Arial"/>
                <a:cs typeface="Arial"/>
              </a:rPr>
              <a:t>T</a:t>
            </a:r>
            <a:r>
              <a:rPr sz="950" b="1" spc="-45">
                <a:latin typeface="Arial"/>
                <a:cs typeface="Arial"/>
              </a:rPr>
              <a:t>T</a:t>
            </a:r>
            <a:endParaRPr lang="en-US" sz="950">
              <a:latin typeface="Arial"/>
              <a:cs typeface="Arial"/>
            </a:endParaRPr>
          </a:p>
          <a:p>
            <a:pPr marL="440690">
              <a:lnSpc>
                <a:spcPct val="87719"/>
              </a:lnSpc>
            </a:pPr>
            <a:r>
              <a:rPr sz="950" b="1" spc="-55">
                <a:latin typeface="Arial"/>
                <a:cs typeface="Arial"/>
              </a:rPr>
              <a:t>B</a:t>
            </a:r>
            <a:r>
              <a:rPr sz="950" b="1" spc="-45">
                <a:latin typeface="Arial"/>
                <a:cs typeface="Arial"/>
              </a:rPr>
              <a:t>5</a:t>
            </a:r>
            <a:r>
              <a:rPr sz="950" b="1" spc="-40">
                <a:latin typeface="Arial"/>
                <a:cs typeface="Arial"/>
              </a:rPr>
              <a:t>7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35">
                <a:latin typeface="Arial"/>
                <a:cs typeface="Arial"/>
              </a:rPr>
              <a:t>J</a:t>
            </a:r>
            <a:r>
              <a:rPr lang="en-US" sz="950" b="1" spc="-45">
                <a:latin typeface="Arial"/>
                <a:cs typeface="Arial"/>
              </a:rPr>
              <a:t>uan Navarro</a:t>
            </a:r>
            <a:endParaRPr sz="950">
              <a:latin typeface="Arial"/>
              <a:cs typeface="Arial"/>
            </a:endParaRPr>
          </a:p>
          <a:p>
            <a:pPr marL="439420">
              <a:lnSpc>
                <a:spcPct val="88235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2</a:t>
            </a:r>
            <a:r>
              <a:rPr sz="850" spc="-30">
                <a:latin typeface="Arial"/>
                <a:cs typeface="Arial"/>
              </a:rPr>
              <a:t>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8</a:t>
            </a:r>
            <a:r>
              <a:rPr sz="850" spc="-45">
                <a:latin typeface="Arial"/>
                <a:cs typeface="Arial"/>
              </a:rPr>
              <a:t>5</a:t>
            </a:r>
            <a:r>
              <a:rPr sz="850" spc="-35">
                <a:latin typeface="Arial"/>
                <a:cs typeface="Arial"/>
              </a:rPr>
              <a:t>07</a:t>
            </a:r>
            <a:endParaRPr sz="850">
              <a:latin typeface="Arial"/>
              <a:cs typeface="Arial"/>
            </a:endParaRPr>
          </a:p>
          <a:p>
            <a:pPr marL="382905">
              <a:lnSpc>
                <a:spcPct val="89572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</a:t>
            </a:r>
            <a:r>
              <a:rPr sz="850" spc="-35">
                <a:latin typeface="Arial"/>
                <a:cs typeface="Arial"/>
              </a:rPr>
              <a:t>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778</a:t>
            </a:r>
            <a:r>
              <a:rPr lang="en-US" sz="850" spc="-45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32</a:t>
            </a:r>
            <a:r>
              <a:rPr sz="850" spc="-45">
                <a:latin typeface="Arial"/>
                <a:cs typeface="Arial"/>
              </a:rPr>
              <a:t>5</a:t>
            </a:r>
            <a:r>
              <a:rPr sz="850" spc="-35">
                <a:latin typeface="Arial"/>
                <a:cs typeface="Arial"/>
              </a:rPr>
              <a:t>9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33" name="object 133"/>
          <p:cNvGrpSpPr/>
          <p:nvPr/>
        </p:nvGrpSpPr>
        <p:grpSpPr>
          <a:xfrm>
            <a:off x="8149991" y="3836946"/>
            <a:ext cx="1851660" cy="718820"/>
            <a:chOff x="9275519" y="3974196"/>
            <a:chExt cx="1851660" cy="718820"/>
          </a:xfrm>
        </p:grpSpPr>
        <p:sp>
          <p:nvSpPr>
            <p:cNvPr id="134" name="object 134"/>
            <p:cNvSpPr/>
            <p:nvPr/>
          </p:nvSpPr>
          <p:spPr>
            <a:xfrm>
              <a:off x="9297886" y="3998404"/>
              <a:ext cx="1829435" cy="694690"/>
            </a:xfrm>
            <a:custGeom>
              <a:avLst/>
              <a:gdLst/>
              <a:ahLst/>
              <a:cxnLst/>
              <a:rect l="l" t="t" r="r" b="b"/>
              <a:pathLst>
                <a:path w="1829434" h="694689">
                  <a:moveTo>
                    <a:pt x="1829142" y="0"/>
                  </a:moveTo>
                  <a:lnTo>
                    <a:pt x="0" y="0"/>
                  </a:lnTo>
                  <a:lnTo>
                    <a:pt x="0" y="694588"/>
                  </a:lnTo>
                  <a:lnTo>
                    <a:pt x="1829142" y="694588"/>
                  </a:lnTo>
                  <a:lnTo>
                    <a:pt x="1829142" y="685507"/>
                  </a:lnTo>
                  <a:lnTo>
                    <a:pt x="1829142" y="676440"/>
                  </a:lnTo>
                  <a:lnTo>
                    <a:pt x="1829142" y="18148"/>
                  </a:lnTo>
                  <a:lnTo>
                    <a:pt x="1829142" y="9080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5" name="object 135"/>
            <p:cNvSpPr/>
            <p:nvPr/>
          </p:nvSpPr>
          <p:spPr>
            <a:xfrm>
              <a:off x="9283910" y="3983271"/>
              <a:ext cx="1812925" cy="676910"/>
            </a:xfrm>
            <a:custGeom>
              <a:avLst/>
              <a:gdLst/>
              <a:ahLst/>
              <a:cxnLst/>
              <a:rect l="l" t="t" r="r" b="b"/>
              <a:pathLst>
                <a:path w="1812925" h="676910">
                  <a:moveTo>
                    <a:pt x="1812364" y="0"/>
                  </a:moveTo>
                  <a:lnTo>
                    <a:pt x="0" y="0"/>
                  </a:lnTo>
                  <a:lnTo>
                    <a:pt x="0" y="676436"/>
                  </a:lnTo>
                  <a:lnTo>
                    <a:pt x="1812364" y="676436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6" name="object 136"/>
            <p:cNvSpPr/>
            <p:nvPr/>
          </p:nvSpPr>
          <p:spPr>
            <a:xfrm>
              <a:off x="9275519" y="3974196"/>
              <a:ext cx="1829435" cy="694690"/>
            </a:xfrm>
            <a:custGeom>
              <a:avLst/>
              <a:gdLst/>
              <a:ahLst/>
              <a:cxnLst/>
              <a:rect l="l" t="t" r="r" b="b"/>
              <a:pathLst>
                <a:path w="1829434" h="694689">
                  <a:moveTo>
                    <a:pt x="1829146" y="0"/>
                  </a:moveTo>
                  <a:lnTo>
                    <a:pt x="0" y="0"/>
                  </a:lnTo>
                  <a:lnTo>
                    <a:pt x="0" y="694588"/>
                  </a:lnTo>
                  <a:lnTo>
                    <a:pt x="1829146" y="694588"/>
                  </a:lnTo>
                  <a:lnTo>
                    <a:pt x="1829146" y="685512"/>
                  </a:lnTo>
                  <a:lnTo>
                    <a:pt x="16781" y="685512"/>
                  </a:lnTo>
                  <a:lnTo>
                    <a:pt x="8390" y="676436"/>
                  </a:lnTo>
                  <a:lnTo>
                    <a:pt x="16781" y="67643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694689">
                  <a:moveTo>
                    <a:pt x="16781" y="676436"/>
                  </a:moveTo>
                  <a:lnTo>
                    <a:pt x="8390" y="676436"/>
                  </a:lnTo>
                  <a:lnTo>
                    <a:pt x="16781" y="685512"/>
                  </a:lnTo>
                  <a:lnTo>
                    <a:pt x="16781" y="676436"/>
                  </a:lnTo>
                  <a:close/>
                </a:path>
                <a:path w="1829434" h="694689">
                  <a:moveTo>
                    <a:pt x="1812364" y="676436"/>
                  </a:moveTo>
                  <a:lnTo>
                    <a:pt x="16781" y="676436"/>
                  </a:lnTo>
                  <a:lnTo>
                    <a:pt x="16781" y="685512"/>
                  </a:lnTo>
                  <a:lnTo>
                    <a:pt x="1812364" y="685512"/>
                  </a:lnTo>
                  <a:lnTo>
                    <a:pt x="1812364" y="676436"/>
                  </a:lnTo>
                  <a:close/>
                </a:path>
                <a:path w="1829434" h="694689">
                  <a:moveTo>
                    <a:pt x="1812364" y="9075"/>
                  </a:moveTo>
                  <a:lnTo>
                    <a:pt x="1812364" y="685512"/>
                  </a:lnTo>
                  <a:lnTo>
                    <a:pt x="1820755" y="676436"/>
                  </a:lnTo>
                  <a:lnTo>
                    <a:pt x="1829146" y="676436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694689">
                  <a:moveTo>
                    <a:pt x="1829146" y="676436"/>
                  </a:moveTo>
                  <a:lnTo>
                    <a:pt x="1820755" y="676436"/>
                  </a:lnTo>
                  <a:lnTo>
                    <a:pt x="1812364" y="685512"/>
                  </a:lnTo>
                  <a:lnTo>
                    <a:pt x="1829146" y="685512"/>
                  </a:lnTo>
                  <a:lnTo>
                    <a:pt x="1829146" y="676436"/>
                  </a:lnTo>
                  <a:close/>
                </a:path>
                <a:path w="1829434" h="694689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694689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694689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7" name="object 137"/>
          <p:cNvSpPr txBox="1"/>
          <p:nvPr/>
        </p:nvSpPr>
        <p:spPr>
          <a:xfrm>
            <a:off x="8161512" y="3866543"/>
            <a:ext cx="1613354" cy="656526"/>
          </a:xfrm>
          <a:prstGeom prst="rect">
            <a:avLst/>
          </a:prstGeom>
        </p:spPr>
        <p:txBody>
          <a:bodyPr vert="horz" wrap="square" lIns="0" tIns="29845" rIns="0" bIns="0" rtlCol="0" anchor="t">
            <a:spAutoFit/>
          </a:bodyPr>
          <a:lstStyle/>
          <a:p>
            <a:pPr marL="346075" marR="384175" algn="ctr">
              <a:lnSpc>
                <a:spcPct val="87719"/>
              </a:lnSpc>
              <a:spcBef>
                <a:spcPts val="235"/>
              </a:spcBef>
            </a:pPr>
            <a:r>
              <a:rPr sz="950" b="1" spc="-60">
                <a:latin typeface="Arial"/>
                <a:cs typeface="Arial"/>
              </a:rPr>
              <a:t>MORG</a:t>
            </a:r>
            <a:r>
              <a:rPr sz="950" b="1" spc="-55">
                <a:latin typeface="Arial"/>
                <a:cs typeface="Arial"/>
              </a:rPr>
              <a:t>AN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HIL</a:t>
            </a:r>
            <a:r>
              <a:rPr sz="950" b="1" spc="-45">
                <a:latin typeface="Arial"/>
                <a:cs typeface="Arial"/>
              </a:rPr>
              <a:t>L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0">
                <a:latin typeface="Arial"/>
                <a:cs typeface="Arial"/>
              </a:rPr>
              <a:t>CI</a:t>
            </a:r>
            <a:r>
              <a:rPr sz="950" b="1" spc="-35">
                <a:latin typeface="Arial"/>
                <a:cs typeface="Arial"/>
              </a:rPr>
              <a:t>T</a:t>
            </a:r>
            <a:r>
              <a:rPr sz="950" b="1" spc="-30">
                <a:latin typeface="Arial"/>
                <a:cs typeface="Arial"/>
              </a:rPr>
              <a:t>Y</a:t>
            </a:r>
            <a:r>
              <a:rPr lang="en-US" sz="950" b="1" spc="-30">
                <a:latin typeface="Arial"/>
                <a:cs typeface="Arial"/>
              </a:rPr>
              <a:t> </a:t>
            </a:r>
            <a:r>
              <a:rPr sz="950" b="1" spc="-3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F</a:t>
            </a:r>
            <a:r>
              <a:rPr sz="950" b="1" spc="-40">
                <a:latin typeface="Arial"/>
                <a:cs typeface="Arial"/>
              </a:rPr>
              <a:t>IRE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60">
                <a:latin typeface="Arial"/>
                <a:cs typeface="Arial"/>
              </a:rPr>
              <a:t>MA</a:t>
            </a:r>
            <a:r>
              <a:rPr sz="950" b="1" spc="-50">
                <a:latin typeface="Arial"/>
                <a:cs typeface="Arial"/>
              </a:rPr>
              <a:t>R</a:t>
            </a: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50">
                <a:latin typeface="Arial"/>
                <a:cs typeface="Arial"/>
              </a:rPr>
              <a:t>HAL</a:t>
            </a:r>
            <a:endParaRPr lang="en-US" sz="950">
              <a:latin typeface="Arial"/>
              <a:cs typeface="Arial"/>
            </a:endParaRPr>
          </a:p>
          <a:p>
            <a:pPr marR="38735" algn="ctr">
              <a:lnSpc>
                <a:spcPct val="83732"/>
              </a:lnSpc>
            </a:pPr>
            <a:r>
              <a:rPr lang="en-US" sz="950" b="1" spc="-55">
                <a:latin typeface="Arial"/>
                <a:cs typeface="Arial"/>
              </a:rPr>
              <a:t>          </a:t>
            </a:r>
            <a:r>
              <a:rPr sz="950" b="1" spc="-55">
                <a:latin typeface="Arial"/>
                <a:cs typeface="Arial"/>
              </a:rPr>
              <a:t>B</a:t>
            </a:r>
            <a:r>
              <a:rPr lang="en-US" sz="950" b="1" spc="-45">
                <a:latin typeface="Arial"/>
                <a:cs typeface="Arial"/>
              </a:rPr>
              <a:t>59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Carlos Alcantar</a:t>
            </a:r>
            <a:endParaRPr sz="950">
              <a:latin typeface="Arial"/>
              <a:cs typeface="Arial"/>
            </a:endParaRPr>
          </a:p>
          <a:p>
            <a:pPr marR="35560" algn="ctr">
              <a:lnSpc>
                <a:spcPct val="89572"/>
              </a:lnSpc>
            </a:pPr>
            <a:r>
              <a:rPr lang="en-US" sz="850" spc="-30">
                <a:latin typeface="Arial"/>
                <a:cs typeface="Arial"/>
              </a:rPr>
              <a:t>          </a:t>
            </a: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</a:t>
            </a:r>
            <a:r>
              <a:rPr sz="850" spc="-10">
                <a:latin typeface="Arial"/>
                <a:cs typeface="Arial"/>
              </a:rPr>
              <a:t> </a:t>
            </a:r>
            <a:r>
              <a:rPr lang="en-US" sz="850" spc="-10">
                <a:latin typeface="Arial"/>
                <a:cs typeface="Arial"/>
              </a:rPr>
              <a:t>(408) 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22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5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84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38" name="object 138"/>
          <p:cNvGrpSpPr/>
          <p:nvPr/>
        </p:nvGrpSpPr>
        <p:grpSpPr>
          <a:xfrm>
            <a:off x="8103114" y="2442878"/>
            <a:ext cx="1851660" cy="627380"/>
            <a:chOff x="9257619" y="2478532"/>
            <a:chExt cx="1851660" cy="627380"/>
          </a:xfrm>
        </p:grpSpPr>
        <p:sp>
          <p:nvSpPr>
            <p:cNvPr id="139" name="object 139"/>
            <p:cNvSpPr/>
            <p:nvPr/>
          </p:nvSpPr>
          <p:spPr>
            <a:xfrm>
              <a:off x="9279991" y="2502738"/>
              <a:ext cx="1829435" cy="603250"/>
            </a:xfrm>
            <a:custGeom>
              <a:avLst/>
              <a:gdLst/>
              <a:ahLst/>
              <a:cxnLst/>
              <a:rect l="l" t="t" r="r" b="b"/>
              <a:pathLst>
                <a:path w="1829434" h="603250">
                  <a:moveTo>
                    <a:pt x="1829142" y="0"/>
                  </a:moveTo>
                  <a:lnTo>
                    <a:pt x="0" y="0"/>
                  </a:lnTo>
                  <a:lnTo>
                    <a:pt x="0" y="602627"/>
                  </a:lnTo>
                  <a:lnTo>
                    <a:pt x="1829142" y="602627"/>
                  </a:lnTo>
                  <a:lnTo>
                    <a:pt x="1829142" y="593547"/>
                  </a:lnTo>
                  <a:lnTo>
                    <a:pt x="1829142" y="584466"/>
                  </a:lnTo>
                  <a:lnTo>
                    <a:pt x="1829142" y="18148"/>
                  </a:lnTo>
                  <a:lnTo>
                    <a:pt x="1829142" y="9080"/>
                  </a:lnTo>
                  <a:lnTo>
                    <a:pt x="182914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0" name="object 140"/>
            <p:cNvSpPr/>
            <p:nvPr/>
          </p:nvSpPr>
          <p:spPr>
            <a:xfrm>
              <a:off x="9266010" y="2487608"/>
              <a:ext cx="1812925" cy="584835"/>
            </a:xfrm>
            <a:custGeom>
              <a:avLst/>
              <a:gdLst/>
              <a:ahLst/>
              <a:cxnLst/>
              <a:rect l="l" t="t" r="r" b="b"/>
              <a:pathLst>
                <a:path w="1812925" h="584835">
                  <a:moveTo>
                    <a:pt x="1812364" y="0"/>
                  </a:moveTo>
                  <a:lnTo>
                    <a:pt x="0" y="0"/>
                  </a:lnTo>
                  <a:lnTo>
                    <a:pt x="0" y="584470"/>
                  </a:lnTo>
                  <a:lnTo>
                    <a:pt x="1812364" y="584470"/>
                  </a:lnTo>
                  <a:lnTo>
                    <a:pt x="181236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1" name="object 141"/>
            <p:cNvSpPr/>
            <p:nvPr/>
          </p:nvSpPr>
          <p:spPr>
            <a:xfrm>
              <a:off x="9257619" y="2478532"/>
              <a:ext cx="1829435" cy="603250"/>
            </a:xfrm>
            <a:custGeom>
              <a:avLst/>
              <a:gdLst/>
              <a:ahLst/>
              <a:cxnLst/>
              <a:rect l="l" t="t" r="r" b="b"/>
              <a:pathLst>
                <a:path w="1829434" h="603250">
                  <a:moveTo>
                    <a:pt x="1829146" y="0"/>
                  </a:moveTo>
                  <a:lnTo>
                    <a:pt x="0" y="0"/>
                  </a:lnTo>
                  <a:lnTo>
                    <a:pt x="0" y="602621"/>
                  </a:lnTo>
                  <a:lnTo>
                    <a:pt x="1829146" y="602621"/>
                  </a:lnTo>
                  <a:lnTo>
                    <a:pt x="1829146" y="593546"/>
                  </a:lnTo>
                  <a:lnTo>
                    <a:pt x="16781" y="593546"/>
                  </a:lnTo>
                  <a:lnTo>
                    <a:pt x="8390" y="584470"/>
                  </a:lnTo>
                  <a:lnTo>
                    <a:pt x="16781" y="584470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29146" y="9075"/>
                  </a:lnTo>
                  <a:lnTo>
                    <a:pt x="1829146" y="0"/>
                  </a:lnTo>
                  <a:close/>
                </a:path>
                <a:path w="1829434" h="603250">
                  <a:moveTo>
                    <a:pt x="16781" y="584470"/>
                  </a:moveTo>
                  <a:lnTo>
                    <a:pt x="8390" y="584470"/>
                  </a:lnTo>
                  <a:lnTo>
                    <a:pt x="16781" y="593546"/>
                  </a:lnTo>
                  <a:lnTo>
                    <a:pt x="16781" y="584470"/>
                  </a:lnTo>
                  <a:close/>
                </a:path>
                <a:path w="1829434" h="603250">
                  <a:moveTo>
                    <a:pt x="1812364" y="584470"/>
                  </a:moveTo>
                  <a:lnTo>
                    <a:pt x="16781" y="584470"/>
                  </a:lnTo>
                  <a:lnTo>
                    <a:pt x="16781" y="593546"/>
                  </a:lnTo>
                  <a:lnTo>
                    <a:pt x="1812364" y="593546"/>
                  </a:lnTo>
                  <a:lnTo>
                    <a:pt x="1812364" y="584470"/>
                  </a:lnTo>
                  <a:close/>
                </a:path>
                <a:path w="1829434" h="603250">
                  <a:moveTo>
                    <a:pt x="1812364" y="9075"/>
                  </a:moveTo>
                  <a:lnTo>
                    <a:pt x="1812364" y="593546"/>
                  </a:lnTo>
                  <a:lnTo>
                    <a:pt x="1820755" y="584470"/>
                  </a:lnTo>
                  <a:lnTo>
                    <a:pt x="1829146" y="584470"/>
                  </a:lnTo>
                  <a:lnTo>
                    <a:pt x="1829146" y="18151"/>
                  </a:lnTo>
                  <a:lnTo>
                    <a:pt x="1820755" y="18151"/>
                  </a:lnTo>
                  <a:lnTo>
                    <a:pt x="1812364" y="9075"/>
                  </a:lnTo>
                  <a:close/>
                </a:path>
                <a:path w="1829434" h="603250">
                  <a:moveTo>
                    <a:pt x="1829146" y="584470"/>
                  </a:moveTo>
                  <a:lnTo>
                    <a:pt x="1820755" y="584470"/>
                  </a:lnTo>
                  <a:lnTo>
                    <a:pt x="1812364" y="593546"/>
                  </a:lnTo>
                  <a:lnTo>
                    <a:pt x="1829146" y="593546"/>
                  </a:lnTo>
                  <a:lnTo>
                    <a:pt x="1829146" y="584470"/>
                  </a:lnTo>
                  <a:close/>
                </a:path>
                <a:path w="1829434" h="603250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29434" h="603250">
                  <a:moveTo>
                    <a:pt x="1812364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12364" y="18151"/>
                  </a:lnTo>
                  <a:lnTo>
                    <a:pt x="1812364" y="9075"/>
                  </a:lnTo>
                  <a:close/>
                </a:path>
                <a:path w="1829434" h="603250">
                  <a:moveTo>
                    <a:pt x="1829146" y="9075"/>
                  </a:moveTo>
                  <a:lnTo>
                    <a:pt x="1812364" y="9075"/>
                  </a:lnTo>
                  <a:lnTo>
                    <a:pt x="1820755" y="18151"/>
                  </a:lnTo>
                  <a:lnTo>
                    <a:pt x="1829146" y="18151"/>
                  </a:lnTo>
                  <a:lnTo>
                    <a:pt x="1829146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2" name="object 142"/>
          <p:cNvSpPr txBox="1"/>
          <p:nvPr/>
        </p:nvSpPr>
        <p:spPr>
          <a:xfrm>
            <a:off x="8116806" y="2502472"/>
            <a:ext cx="1812925" cy="396968"/>
          </a:xfrm>
          <a:prstGeom prst="rect">
            <a:avLst/>
          </a:prstGeom>
        </p:spPr>
        <p:txBody>
          <a:bodyPr vert="horz" wrap="square" lIns="0" tIns="20320" rIns="0" bIns="0" rtlCol="0" anchor="t">
            <a:spAutoFit/>
          </a:bodyPr>
          <a:lstStyle/>
          <a:p>
            <a:pPr marR="36830" algn="ctr">
              <a:lnSpc>
                <a:spcPct val="89314"/>
              </a:lnSpc>
              <a:spcBef>
                <a:spcPts val="160"/>
              </a:spcBef>
            </a:pPr>
            <a:r>
              <a:rPr sz="950" b="1" spc="-55">
                <a:latin typeface="Arial"/>
                <a:cs typeface="Arial"/>
              </a:rPr>
              <a:t>S</a:t>
            </a:r>
            <a:r>
              <a:rPr sz="950" b="1" spc="-60">
                <a:latin typeface="Arial"/>
                <a:cs typeface="Arial"/>
              </a:rPr>
              <a:t>O</a:t>
            </a:r>
            <a:r>
              <a:rPr sz="950" b="1" spc="-50">
                <a:latin typeface="Arial"/>
                <a:cs typeface="Arial"/>
              </a:rPr>
              <a:t>UT</a:t>
            </a:r>
            <a:r>
              <a:rPr sz="950" b="1" spc="-55">
                <a:latin typeface="Arial"/>
                <a:cs typeface="Arial"/>
              </a:rPr>
              <a:t>H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S</a:t>
            </a:r>
            <a:r>
              <a:rPr sz="950" b="1" spc="-50">
                <a:latin typeface="Arial"/>
                <a:cs typeface="Arial"/>
              </a:rPr>
              <a:t>ANT</a:t>
            </a:r>
            <a:r>
              <a:rPr sz="950" b="1" spc="-55">
                <a:latin typeface="Arial"/>
                <a:cs typeface="Arial"/>
              </a:rPr>
              <a:t>A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CL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RA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60">
                <a:latin typeface="Arial"/>
                <a:cs typeface="Arial"/>
              </a:rPr>
              <a:t>O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FD</a:t>
            </a:r>
            <a:endParaRPr lang="en-US" sz="950">
              <a:latin typeface="Arial"/>
              <a:cs typeface="Arial"/>
            </a:endParaRPr>
          </a:p>
          <a:p>
            <a:pPr marR="36830" algn="ctr">
              <a:lnSpc>
                <a:spcPct val="87719"/>
              </a:lnSpc>
            </a:pPr>
            <a:r>
              <a:rPr sz="950" b="1" spc="-55">
                <a:latin typeface="Arial"/>
                <a:cs typeface="Arial"/>
              </a:rPr>
              <a:t>B</a:t>
            </a:r>
            <a:r>
              <a:rPr lang="en-US" sz="950" b="1" spc="-55">
                <a:latin typeface="Arial"/>
                <a:cs typeface="Arial"/>
              </a:rPr>
              <a:t>67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45">
                <a:latin typeface="Arial"/>
                <a:cs typeface="Arial"/>
              </a:rPr>
              <a:t>Tim</a:t>
            </a:r>
            <a:r>
              <a:rPr sz="950" b="1" spc="-10">
                <a:latin typeface="Arial"/>
                <a:cs typeface="Arial"/>
              </a:rPr>
              <a:t> </a:t>
            </a:r>
            <a:r>
              <a:rPr sz="950" b="1" spc="-60">
                <a:latin typeface="Arial"/>
                <a:cs typeface="Arial"/>
              </a:rPr>
              <a:t>M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35">
                <a:latin typeface="Arial"/>
                <a:cs typeface="Arial"/>
              </a:rPr>
              <a:t>in</a:t>
            </a:r>
            <a:endParaRPr sz="950">
              <a:latin typeface="Arial"/>
              <a:cs typeface="Arial"/>
            </a:endParaRPr>
          </a:p>
          <a:p>
            <a:pPr marR="34925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45">
                <a:latin typeface="Arial"/>
                <a:cs typeface="Arial"/>
              </a:rPr>
              <a:t>2</a:t>
            </a:r>
            <a:r>
              <a:rPr sz="850" spc="-35">
                <a:latin typeface="Arial"/>
                <a:cs typeface="Arial"/>
              </a:rPr>
              <a:t>3</a:t>
            </a:r>
            <a:r>
              <a:rPr sz="850" spc="-30">
                <a:latin typeface="Arial"/>
                <a:cs typeface="Arial"/>
              </a:rPr>
              <a:t>4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17</a:t>
            </a:r>
            <a:endParaRPr sz="850">
              <a:latin typeface="Arial"/>
              <a:cs typeface="Arial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046921" y="1406717"/>
            <a:ext cx="1905000" cy="30480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128905">
              <a:lnSpc>
                <a:spcPct val="100000"/>
              </a:lnSpc>
              <a:spcBef>
                <a:spcPts val="80"/>
              </a:spcBef>
            </a:pP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50" b="1" spc="-75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150" b="1" spc="-75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/M</a:t>
            </a:r>
            <a:r>
              <a:rPr sz="1150" b="1" spc="-75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FD</a:t>
            </a:r>
            <a:r>
              <a:rPr sz="1150" b="1" spc="-2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DIV</a:t>
            </a:r>
            <a:r>
              <a:rPr sz="1150" b="1" spc="-45">
                <a:solidFill>
                  <a:srgbClr val="FFFFFF"/>
                </a:solidFill>
                <a:latin typeface="Arial"/>
                <a:cs typeface="Arial"/>
              </a:rPr>
              <a:t>IS</a:t>
            </a:r>
            <a:r>
              <a:rPr sz="1150" b="1" spc="-5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N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44" name="object 144"/>
          <p:cNvGrpSpPr/>
          <p:nvPr/>
        </p:nvGrpSpPr>
        <p:grpSpPr>
          <a:xfrm>
            <a:off x="8071813" y="1745723"/>
            <a:ext cx="1903730" cy="661670"/>
            <a:chOff x="9241733" y="1744979"/>
            <a:chExt cx="1903730" cy="661670"/>
          </a:xfrm>
        </p:grpSpPr>
        <p:sp>
          <p:nvSpPr>
            <p:cNvPr id="145" name="object 145"/>
            <p:cNvSpPr/>
            <p:nvPr/>
          </p:nvSpPr>
          <p:spPr>
            <a:xfrm>
              <a:off x="9264104" y="1769185"/>
              <a:ext cx="1881505" cy="637540"/>
            </a:xfrm>
            <a:custGeom>
              <a:avLst/>
              <a:gdLst/>
              <a:ahLst/>
              <a:cxnLst/>
              <a:rect l="l" t="t" r="r" b="b"/>
              <a:pathLst>
                <a:path w="1881504" h="637539">
                  <a:moveTo>
                    <a:pt x="1881162" y="0"/>
                  </a:moveTo>
                  <a:lnTo>
                    <a:pt x="0" y="0"/>
                  </a:lnTo>
                  <a:lnTo>
                    <a:pt x="0" y="637108"/>
                  </a:lnTo>
                  <a:lnTo>
                    <a:pt x="1881162" y="637108"/>
                  </a:lnTo>
                  <a:lnTo>
                    <a:pt x="1881162" y="623443"/>
                  </a:lnTo>
                  <a:lnTo>
                    <a:pt x="1881162" y="609879"/>
                  </a:lnTo>
                  <a:lnTo>
                    <a:pt x="1881162" y="27228"/>
                  </a:lnTo>
                  <a:lnTo>
                    <a:pt x="1881162" y="13550"/>
                  </a:lnTo>
                  <a:lnTo>
                    <a:pt x="1881162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6" name="object 146"/>
            <p:cNvSpPr/>
            <p:nvPr/>
          </p:nvSpPr>
          <p:spPr>
            <a:xfrm>
              <a:off x="9254263" y="1758532"/>
              <a:ext cx="1856105" cy="610235"/>
            </a:xfrm>
            <a:custGeom>
              <a:avLst/>
              <a:gdLst/>
              <a:ahLst/>
              <a:cxnLst/>
              <a:rect l="l" t="t" r="r" b="b"/>
              <a:pathLst>
                <a:path w="1856104" h="610235">
                  <a:moveTo>
                    <a:pt x="1855995" y="0"/>
                  </a:moveTo>
                  <a:lnTo>
                    <a:pt x="0" y="0"/>
                  </a:lnTo>
                  <a:lnTo>
                    <a:pt x="0" y="609882"/>
                  </a:lnTo>
                  <a:lnTo>
                    <a:pt x="1855995" y="609882"/>
                  </a:lnTo>
                  <a:lnTo>
                    <a:pt x="185599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7" name="object 147"/>
            <p:cNvSpPr/>
            <p:nvPr/>
          </p:nvSpPr>
          <p:spPr>
            <a:xfrm>
              <a:off x="9241733" y="1744979"/>
              <a:ext cx="1881505" cy="637540"/>
            </a:xfrm>
            <a:custGeom>
              <a:avLst/>
              <a:gdLst/>
              <a:ahLst/>
              <a:cxnLst/>
              <a:rect l="l" t="t" r="r" b="b"/>
              <a:pathLst>
                <a:path w="1881504" h="637539">
                  <a:moveTo>
                    <a:pt x="1881167" y="0"/>
                  </a:moveTo>
                  <a:lnTo>
                    <a:pt x="0" y="0"/>
                  </a:lnTo>
                  <a:lnTo>
                    <a:pt x="0" y="637109"/>
                  </a:lnTo>
                  <a:lnTo>
                    <a:pt x="1881167" y="637109"/>
                  </a:lnTo>
                  <a:lnTo>
                    <a:pt x="1881167" y="623435"/>
                  </a:lnTo>
                  <a:lnTo>
                    <a:pt x="25171" y="623435"/>
                  </a:lnTo>
                  <a:lnTo>
                    <a:pt x="12529" y="609882"/>
                  </a:lnTo>
                  <a:lnTo>
                    <a:pt x="25171" y="609882"/>
                  </a:lnTo>
                  <a:lnTo>
                    <a:pt x="25171" y="27226"/>
                  </a:lnTo>
                  <a:lnTo>
                    <a:pt x="12529" y="27226"/>
                  </a:lnTo>
                  <a:lnTo>
                    <a:pt x="25171" y="13552"/>
                  </a:lnTo>
                  <a:lnTo>
                    <a:pt x="1881167" y="13552"/>
                  </a:lnTo>
                  <a:lnTo>
                    <a:pt x="1881167" y="0"/>
                  </a:lnTo>
                  <a:close/>
                </a:path>
                <a:path w="1881504" h="637539">
                  <a:moveTo>
                    <a:pt x="25171" y="609882"/>
                  </a:moveTo>
                  <a:lnTo>
                    <a:pt x="12529" y="609882"/>
                  </a:lnTo>
                  <a:lnTo>
                    <a:pt x="25171" y="623435"/>
                  </a:lnTo>
                  <a:lnTo>
                    <a:pt x="25171" y="609882"/>
                  </a:lnTo>
                  <a:close/>
                </a:path>
                <a:path w="1881504" h="637539">
                  <a:moveTo>
                    <a:pt x="1855995" y="609882"/>
                  </a:moveTo>
                  <a:lnTo>
                    <a:pt x="25171" y="609882"/>
                  </a:lnTo>
                  <a:lnTo>
                    <a:pt x="25171" y="623435"/>
                  </a:lnTo>
                  <a:lnTo>
                    <a:pt x="1855995" y="623435"/>
                  </a:lnTo>
                  <a:lnTo>
                    <a:pt x="1855995" y="609882"/>
                  </a:lnTo>
                  <a:close/>
                </a:path>
                <a:path w="1881504" h="637539">
                  <a:moveTo>
                    <a:pt x="1855995" y="13552"/>
                  </a:moveTo>
                  <a:lnTo>
                    <a:pt x="1855995" y="623435"/>
                  </a:lnTo>
                  <a:lnTo>
                    <a:pt x="1868525" y="609882"/>
                  </a:lnTo>
                  <a:lnTo>
                    <a:pt x="1881167" y="609882"/>
                  </a:lnTo>
                  <a:lnTo>
                    <a:pt x="1881167" y="27226"/>
                  </a:lnTo>
                  <a:lnTo>
                    <a:pt x="1868525" y="27226"/>
                  </a:lnTo>
                  <a:lnTo>
                    <a:pt x="1855995" y="13552"/>
                  </a:lnTo>
                  <a:close/>
                </a:path>
                <a:path w="1881504" h="637539">
                  <a:moveTo>
                    <a:pt x="1881167" y="609882"/>
                  </a:moveTo>
                  <a:lnTo>
                    <a:pt x="1868525" y="609882"/>
                  </a:lnTo>
                  <a:lnTo>
                    <a:pt x="1855995" y="623435"/>
                  </a:lnTo>
                  <a:lnTo>
                    <a:pt x="1881167" y="623435"/>
                  </a:lnTo>
                  <a:lnTo>
                    <a:pt x="1881167" y="609882"/>
                  </a:lnTo>
                  <a:close/>
                </a:path>
                <a:path w="1881504" h="637539">
                  <a:moveTo>
                    <a:pt x="25171" y="13552"/>
                  </a:moveTo>
                  <a:lnTo>
                    <a:pt x="12529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881504" h="637539">
                  <a:moveTo>
                    <a:pt x="1855995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855995" y="27226"/>
                  </a:lnTo>
                  <a:lnTo>
                    <a:pt x="1855995" y="13552"/>
                  </a:lnTo>
                  <a:close/>
                </a:path>
                <a:path w="1881504" h="637539">
                  <a:moveTo>
                    <a:pt x="1881167" y="13552"/>
                  </a:moveTo>
                  <a:lnTo>
                    <a:pt x="1855995" y="13552"/>
                  </a:lnTo>
                  <a:lnTo>
                    <a:pt x="1868525" y="27226"/>
                  </a:lnTo>
                  <a:lnTo>
                    <a:pt x="1881167" y="27226"/>
                  </a:lnTo>
                  <a:lnTo>
                    <a:pt x="1881167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8" name="object 148"/>
          <p:cNvSpPr txBox="1"/>
          <p:nvPr/>
        </p:nvSpPr>
        <p:spPr>
          <a:xfrm>
            <a:off x="8089580" y="1782580"/>
            <a:ext cx="1856105" cy="505137"/>
          </a:xfrm>
          <a:prstGeom prst="rect">
            <a:avLst/>
          </a:prstGeom>
        </p:spPr>
        <p:txBody>
          <a:bodyPr vert="horz" wrap="square" lIns="0" tIns="26669" rIns="0" bIns="0" rtlCol="0" anchor="t">
            <a:spAutoFit/>
          </a:bodyPr>
          <a:lstStyle/>
          <a:p>
            <a:pPr marR="35560" algn="ctr">
              <a:lnSpc>
                <a:spcPct val="89712"/>
              </a:lnSpc>
              <a:spcBef>
                <a:spcPts val="209"/>
              </a:spcBef>
            </a:pPr>
            <a:r>
              <a:rPr sz="950" b="1" spc="-50">
                <a:latin typeface="Arial"/>
                <a:cs typeface="Arial"/>
              </a:rPr>
              <a:t>D1</a:t>
            </a:r>
            <a:r>
              <a:rPr sz="950" b="1" spc="-45">
                <a:latin typeface="Arial"/>
                <a:cs typeface="Arial"/>
              </a:rPr>
              <a:t>6</a:t>
            </a:r>
            <a:r>
              <a:rPr sz="950" b="1" spc="-35">
                <a:latin typeface="Arial"/>
                <a:cs typeface="Arial"/>
              </a:rPr>
              <a:t>0</a:t>
            </a:r>
            <a:r>
              <a:rPr lang="en-US" sz="950" b="1" spc="-40">
                <a:latin typeface="Arial"/>
                <a:cs typeface="Arial"/>
              </a:rPr>
              <a:t>5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Venmer Deocariza</a:t>
            </a:r>
            <a:endParaRPr lang="en-US" sz="950">
              <a:latin typeface="Arial"/>
              <a:cs typeface="Arial"/>
            </a:endParaRPr>
          </a:p>
          <a:p>
            <a:pPr marR="33655" algn="ctr">
              <a:lnSpc>
                <a:spcPct val="87789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72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45">
                <a:latin typeface="Arial"/>
                <a:cs typeface="Arial"/>
              </a:rPr>
              <a:t>6</a:t>
            </a:r>
            <a:r>
              <a:rPr sz="850" spc="-35">
                <a:latin typeface="Arial"/>
                <a:cs typeface="Arial"/>
              </a:rPr>
              <a:t>05</a:t>
            </a:r>
            <a:endParaRPr sz="850">
              <a:latin typeface="Arial"/>
              <a:cs typeface="Arial"/>
            </a:endParaRPr>
          </a:p>
          <a:p>
            <a:pPr marR="31750" algn="ctr">
              <a:lnSpc>
                <a:spcPct val="87789"/>
              </a:lnSpc>
            </a:pPr>
            <a:r>
              <a:rPr sz="850" spc="-50">
                <a:latin typeface="Arial"/>
                <a:cs typeface="Arial"/>
              </a:rPr>
              <a:t>O</a:t>
            </a:r>
            <a:r>
              <a:rPr sz="850" spc="-20">
                <a:latin typeface="Arial"/>
                <a:cs typeface="Arial"/>
              </a:rPr>
              <a:t>ff</a:t>
            </a:r>
            <a:r>
              <a:rPr sz="850" spc="-15">
                <a:latin typeface="Arial"/>
                <a:cs typeface="Arial"/>
              </a:rPr>
              <a:t>i</a:t>
            </a:r>
            <a:r>
              <a:rPr sz="850" spc="-30">
                <a:latin typeface="Arial"/>
                <a:cs typeface="Arial"/>
              </a:rPr>
              <a:t>c</a:t>
            </a:r>
            <a:r>
              <a:rPr sz="850" spc="-35">
                <a:latin typeface="Arial"/>
                <a:cs typeface="Arial"/>
              </a:rPr>
              <a:t>e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</a:t>
            </a:r>
            <a:r>
              <a:rPr sz="850" spc="-35">
                <a:latin typeface="Arial"/>
                <a:cs typeface="Arial"/>
              </a:rPr>
              <a:t>408</a:t>
            </a:r>
            <a:r>
              <a:rPr sz="850" spc="-20">
                <a:latin typeface="Arial"/>
                <a:cs typeface="Arial"/>
              </a:rPr>
              <a:t>)</a:t>
            </a:r>
            <a:r>
              <a:rPr sz="850" spc="-25">
                <a:latin typeface="Arial"/>
                <a:cs typeface="Arial"/>
              </a:rPr>
              <a:t> </a:t>
            </a:r>
            <a:r>
              <a:rPr sz="850" spc="-35">
                <a:latin typeface="Arial"/>
                <a:cs typeface="Arial"/>
              </a:rPr>
              <a:t>77</a:t>
            </a:r>
            <a:r>
              <a:rPr sz="850" spc="-30">
                <a:latin typeface="Arial"/>
                <a:cs typeface="Arial"/>
              </a:rPr>
              <a:t>8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8</a:t>
            </a:r>
            <a:r>
              <a:rPr sz="850" spc="-35">
                <a:latin typeface="Arial"/>
                <a:cs typeface="Arial"/>
              </a:rPr>
              <a:t>605</a:t>
            </a:r>
            <a:endParaRPr sz="850">
              <a:latin typeface="Arial"/>
              <a:cs typeface="Arial"/>
            </a:endParaRPr>
          </a:p>
          <a:p>
            <a:pPr marR="33655" algn="ctr">
              <a:lnSpc>
                <a:spcPct val="89126"/>
              </a:lnSpc>
            </a:pPr>
            <a:r>
              <a:rPr sz="850" spc="-40">
                <a:latin typeface="Arial"/>
                <a:cs typeface="Arial"/>
              </a:rPr>
              <a:t>FAX</a:t>
            </a:r>
            <a:r>
              <a:rPr sz="850" spc="-15">
                <a:latin typeface="Arial"/>
                <a:cs typeface="Arial"/>
              </a:rPr>
              <a:t> </a:t>
            </a:r>
            <a:r>
              <a:rPr sz="850" spc="-30">
                <a:latin typeface="Arial"/>
                <a:cs typeface="Arial"/>
              </a:rPr>
              <a:t>(408)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30">
                <a:latin typeface="Arial"/>
                <a:cs typeface="Arial"/>
              </a:rPr>
              <a:t>9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679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49" name="object 149"/>
          <p:cNvGrpSpPr/>
          <p:nvPr/>
        </p:nvGrpSpPr>
        <p:grpSpPr>
          <a:xfrm>
            <a:off x="4302669" y="5239992"/>
            <a:ext cx="1751330" cy="716280"/>
            <a:chOff x="5189308" y="5648407"/>
            <a:chExt cx="1751330" cy="716280"/>
          </a:xfrm>
        </p:grpSpPr>
        <p:sp>
          <p:nvSpPr>
            <p:cNvPr id="150" name="object 150"/>
            <p:cNvSpPr/>
            <p:nvPr/>
          </p:nvSpPr>
          <p:spPr>
            <a:xfrm>
              <a:off x="5211673" y="5672620"/>
              <a:ext cx="1728470" cy="692150"/>
            </a:xfrm>
            <a:custGeom>
              <a:avLst/>
              <a:gdLst/>
              <a:ahLst/>
              <a:cxnLst/>
              <a:rect l="l" t="t" r="r" b="b"/>
              <a:pathLst>
                <a:path w="1728470" h="692150">
                  <a:moveTo>
                    <a:pt x="1728457" y="0"/>
                  </a:moveTo>
                  <a:lnTo>
                    <a:pt x="0" y="0"/>
                  </a:lnTo>
                  <a:lnTo>
                    <a:pt x="0" y="691553"/>
                  </a:lnTo>
                  <a:lnTo>
                    <a:pt x="1728457" y="691553"/>
                  </a:lnTo>
                  <a:lnTo>
                    <a:pt x="1728457" y="682485"/>
                  </a:lnTo>
                  <a:lnTo>
                    <a:pt x="1728457" y="673404"/>
                  </a:lnTo>
                  <a:lnTo>
                    <a:pt x="1728457" y="18148"/>
                  </a:lnTo>
                  <a:lnTo>
                    <a:pt x="1728457" y="9067"/>
                  </a:lnTo>
                  <a:lnTo>
                    <a:pt x="1728457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1" name="object 151"/>
            <p:cNvSpPr/>
            <p:nvPr/>
          </p:nvSpPr>
          <p:spPr>
            <a:xfrm>
              <a:off x="5197698" y="5657471"/>
              <a:ext cx="1711960" cy="673735"/>
            </a:xfrm>
            <a:custGeom>
              <a:avLst/>
              <a:gdLst/>
              <a:ahLst/>
              <a:cxnLst/>
              <a:rect l="l" t="t" r="r" b="b"/>
              <a:pathLst>
                <a:path w="1711959" h="673735">
                  <a:moveTo>
                    <a:pt x="1711677" y="0"/>
                  </a:moveTo>
                  <a:lnTo>
                    <a:pt x="0" y="0"/>
                  </a:lnTo>
                  <a:lnTo>
                    <a:pt x="0" y="673411"/>
                  </a:lnTo>
                  <a:lnTo>
                    <a:pt x="1711677" y="673411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2" name="object 152"/>
            <p:cNvSpPr/>
            <p:nvPr/>
          </p:nvSpPr>
          <p:spPr>
            <a:xfrm>
              <a:off x="5189308" y="5648407"/>
              <a:ext cx="1728470" cy="692150"/>
            </a:xfrm>
            <a:custGeom>
              <a:avLst/>
              <a:gdLst/>
              <a:ahLst/>
              <a:cxnLst/>
              <a:rect l="l" t="t" r="r" b="b"/>
              <a:pathLst>
                <a:path w="1728470" h="692150">
                  <a:moveTo>
                    <a:pt x="1728459" y="0"/>
                  </a:moveTo>
                  <a:lnTo>
                    <a:pt x="0" y="0"/>
                  </a:lnTo>
                  <a:lnTo>
                    <a:pt x="0" y="691562"/>
                  </a:lnTo>
                  <a:lnTo>
                    <a:pt x="1728459" y="691562"/>
                  </a:lnTo>
                  <a:lnTo>
                    <a:pt x="1728459" y="682487"/>
                  </a:lnTo>
                  <a:lnTo>
                    <a:pt x="16781" y="682487"/>
                  </a:lnTo>
                  <a:lnTo>
                    <a:pt x="8390" y="673411"/>
                  </a:lnTo>
                  <a:lnTo>
                    <a:pt x="16781" y="673411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92150">
                  <a:moveTo>
                    <a:pt x="16781" y="673411"/>
                  </a:moveTo>
                  <a:lnTo>
                    <a:pt x="8390" y="673411"/>
                  </a:lnTo>
                  <a:lnTo>
                    <a:pt x="16781" y="682487"/>
                  </a:lnTo>
                  <a:lnTo>
                    <a:pt x="16781" y="673411"/>
                  </a:lnTo>
                  <a:close/>
                </a:path>
                <a:path w="1728470" h="692150">
                  <a:moveTo>
                    <a:pt x="1711677" y="673411"/>
                  </a:moveTo>
                  <a:lnTo>
                    <a:pt x="16781" y="673411"/>
                  </a:lnTo>
                  <a:lnTo>
                    <a:pt x="16781" y="682487"/>
                  </a:lnTo>
                  <a:lnTo>
                    <a:pt x="1711677" y="682487"/>
                  </a:lnTo>
                  <a:lnTo>
                    <a:pt x="1711677" y="673411"/>
                  </a:lnTo>
                  <a:close/>
                </a:path>
                <a:path w="1728470" h="692150">
                  <a:moveTo>
                    <a:pt x="1711677" y="9075"/>
                  </a:moveTo>
                  <a:lnTo>
                    <a:pt x="1711677" y="682487"/>
                  </a:lnTo>
                  <a:lnTo>
                    <a:pt x="1720068" y="673411"/>
                  </a:lnTo>
                  <a:lnTo>
                    <a:pt x="1728459" y="673411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92150">
                  <a:moveTo>
                    <a:pt x="1728459" y="673411"/>
                  </a:moveTo>
                  <a:lnTo>
                    <a:pt x="1720068" y="673411"/>
                  </a:lnTo>
                  <a:lnTo>
                    <a:pt x="1711677" y="682487"/>
                  </a:lnTo>
                  <a:lnTo>
                    <a:pt x="1728459" y="682487"/>
                  </a:lnTo>
                  <a:lnTo>
                    <a:pt x="1728459" y="673411"/>
                  </a:lnTo>
                  <a:close/>
                </a:path>
                <a:path w="1728470" h="692150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92150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92150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3" name="object 153"/>
          <p:cNvSpPr txBox="1"/>
          <p:nvPr/>
        </p:nvSpPr>
        <p:spPr>
          <a:xfrm>
            <a:off x="4245183" y="5325378"/>
            <a:ext cx="1711960" cy="397609"/>
          </a:xfrm>
          <a:prstGeom prst="rect">
            <a:avLst/>
          </a:prstGeom>
        </p:spPr>
        <p:txBody>
          <a:bodyPr vert="horz" wrap="square" lIns="0" tIns="20955" rIns="0" bIns="0" rtlCol="0" anchor="t">
            <a:spAutoFit/>
          </a:bodyPr>
          <a:lstStyle/>
          <a:p>
            <a:pPr marR="35560" algn="ctr">
              <a:lnSpc>
                <a:spcPct val="89314"/>
              </a:lnSpc>
              <a:spcBef>
                <a:spcPts val="165"/>
              </a:spcBef>
            </a:pPr>
            <a:r>
              <a:rPr sz="950" b="1" spc="-55">
                <a:latin typeface="Arial"/>
                <a:cs typeface="Arial"/>
              </a:rPr>
              <a:t>EM</a:t>
            </a:r>
            <a:r>
              <a:rPr sz="950" b="1" spc="-50">
                <a:latin typeface="Arial"/>
                <a:cs typeface="Arial"/>
              </a:rPr>
              <a:t>S</a:t>
            </a:r>
            <a:r>
              <a:rPr sz="950" b="1" spc="-25">
                <a:latin typeface="Arial"/>
                <a:cs typeface="Arial"/>
              </a:rPr>
              <a:t> </a:t>
            </a:r>
            <a:r>
              <a:rPr sz="950" b="1" spc="-50">
                <a:latin typeface="Arial"/>
                <a:cs typeface="Arial"/>
              </a:rPr>
              <a:t>BAT</a:t>
            </a:r>
            <a:r>
              <a:rPr sz="950" b="1" spc="-45">
                <a:latin typeface="Arial"/>
                <a:cs typeface="Arial"/>
              </a:rPr>
              <a:t>T</a:t>
            </a:r>
            <a:r>
              <a:rPr sz="950" b="1" spc="-55">
                <a:latin typeface="Arial"/>
                <a:cs typeface="Arial"/>
              </a:rPr>
              <a:t>A</a:t>
            </a:r>
            <a:r>
              <a:rPr sz="950" b="1" spc="-40">
                <a:latin typeface="Arial"/>
                <a:cs typeface="Arial"/>
              </a:rPr>
              <a:t>LIO</a:t>
            </a:r>
            <a:r>
              <a:rPr sz="950" b="1" spc="-55">
                <a:latin typeface="Arial"/>
                <a:cs typeface="Arial"/>
              </a:rPr>
              <a:t>N</a:t>
            </a:r>
            <a:endParaRPr lang="en-US" sz="950">
              <a:latin typeface="Arial"/>
              <a:cs typeface="Arial"/>
            </a:endParaRPr>
          </a:p>
          <a:p>
            <a:pPr marR="37465" algn="ctr">
              <a:lnSpc>
                <a:spcPct val="88118"/>
              </a:lnSpc>
            </a:pPr>
            <a:r>
              <a:rPr sz="950" b="1" spc="-50">
                <a:latin typeface="Arial"/>
                <a:cs typeface="Arial"/>
              </a:rPr>
              <a:t>B</a:t>
            </a:r>
            <a:r>
              <a:rPr lang="en-US" sz="950" b="1" spc="-50">
                <a:latin typeface="Arial"/>
                <a:cs typeface="Arial"/>
              </a:rPr>
              <a:t>69 Josh </a:t>
            </a:r>
            <a:r>
              <a:rPr lang="en-US" sz="950" b="1" spc="-50" err="1">
                <a:latin typeface="Arial"/>
                <a:cs typeface="Arial"/>
              </a:rPr>
              <a:t>Shifrin</a:t>
            </a:r>
            <a:endParaRPr sz="950">
              <a:latin typeface="Arial"/>
              <a:cs typeface="Arial"/>
            </a:endParaRPr>
          </a:p>
          <a:p>
            <a:pPr marR="33020" algn="ctr">
              <a:lnSpc>
                <a:spcPct val="89572"/>
              </a:lnSpc>
            </a:pPr>
            <a:r>
              <a:rPr sz="850" spc="-30">
                <a:latin typeface="Arial"/>
                <a:cs typeface="Arial"/>
              </a:rPr>
              <a:t>Cel</a:t>
            </a:r>
            <a:r>
              <a:rPr sz="850" spc="-15">
                <a:latin typeface="Arial"/>
                <a:cs typeface="Arial"/>
              </a:rPr>
              <a:t>l</a:t>
            </a:r>
            <a:r>
              <a:rPr sz="850" spc="-10">
                <a:latin typeface="Arial"/>
                <a:cs typeface="Arial"/>
              </a:rPr>
              <a:t> </a:t>
            </a:r>
            <a:r>
              <a:rPr sz="850" spc="-20">
                <a:latin typeface="Arial"/>
                <a:cs typeface="Arial"/>
              </a:rPr>
              <a:t>(</a:t>
            </a:r>
            <a:r>
              <a:rPr sz="850" spc="-45">
                <a:latin typeface="Arial"/>
                <a:cs typeface="Arial"/>
              </a:rPr>
              <a:t>4</a:t>
            </a:r>
            <a:r>
              <a:rPr sz="850" spc="-35">
                <a:latin typeface="Arial"/>
                <a:cs typeface="Arial"/>
              </a:rPr>
              <a:t>08</a:t>
            </a:r>
            <a:r>
              <a:rPr sz="850" spc="-20">
                <a:latin typeface="Arial"/>
                <a:cs typeface="Arial"/>
              </a:rPr>
              <a:t>) </a:t>
            </a:r>
            <a:r>
              <a:rPr sz="850" spc="-45">
                <a:latin typeface="Arial"/>
                <a:cs typeface="Arial"/>
              </a:rPr>
              <a:t>7</a:t>
            </a:r>
            <a:r>
              <a:rPr sz="850" spc="-35">
                <a:latin typeface="Arial"/>
                <a:cs typeface="Arial"/>
              </a:rPr>
              <a:t>1</a:t>
            </a:r>
            <a:r>
              <a:rPr sz="850" spc="-30">
                <a:latin typeface="Arial"/>
                <a:cs typeface="Arial"/>
              </a:rPr>
              <a:t>0</a:t>
            </a:r>
            <a:r>
              <a:rPr sz="850" spc="-20">
                <a:latin typeface="Arial"/>
                <a:cs typeface="Arial"/>
              </a:rPr>
              <a:t>-</a:t>
            </a:r>
            <a:r>
              <a:rPr sz="850" spc="-35">
                <a:latin typeface="Arial"/>
                <a:cs typeface="Arial"/>
              </a:rPr>
              <a:t>7</a:t>
            </a:r>
            <a:r>
              <a:rPr sz="850" spc="-45">
                <a:latin typeface="Arial"/>
                <a:cs typeface="Arial"/>
              </a:rPr>
              <a:t>1</a:t>
            </a:r>
            <a:r>
              <a:rPr sz="850" spc="-35">
                <a:latin typeface="Arial"/>
                <a:cs typeface="Arial"/>
              </a:rPr>
              <a:t>96</a:t>
            </a:r>
            <a:endParaRPr sz="850">
              <a:latin typeface="Arial"/>
              <a:cs typeface="Arial"/>
            </a:endParaRPr>
          </a:p>
        </p:txBody>
      </p:sp>
      <p:grpSp>
        <p:nvGrpSpPr>
          <p:cNvPr id="154" name="object 154"/>
          <p:cNvGrpSpPr/>
          <p:nvPr/>
        </p:nvGrpSpPr>
        <p:grpSpPr>
          <a:xfrm>
            <a:off x="6159832" y="3317415"/>
            <a:ext cx="1874520" cy="666115"/>
            <a:chOff x="7252830" y="3752751"/>
            <a:chExt cx="1874520" cy="666115"/>
          </a:xfrm>
        </p:grpSpPr>
        <p:sp>
          <p:nvSpPr>
            <p:cNvPr id="155" name="object 155"/>
            <p:cNvSpPr/>
            <p:nvPr/>
          </p:nvSpPr>
          <p:spPr>
            <a:xfrm>
              <a:off x="7275195" y="3776954"/>
              <a:ext cx="1851660" cy="641350"/>
            </a:xfrm>
            <a:custGeom>
              <a:avLst/>
              <a:gdLst/>
              <a:ahLst/>
              <a:cxnLst/>
              <a:rect l="l" t="t" r="r" b="b"/>
              <a:pathLst>
                <a:path w="1851659" h="641350">
                  <a:moveTo>
                    <a:pt x="1851520" y="0"/>
                  </a:moveTo>
                  <a:lnTo>
                    <a:pt x="0" y="0"/>
                  </a:lnTo>
                  <a:lnTo>
                    <a:pt x="0" y="641350"/>
                  </a:lnTo>
                  <a:lnTo>
                    <a:pt x="1851520" y="641350"/>
                  </a:lnTo>
                  <a:lnTo>
                    <a:pt x="1851520" y="632269"/>
                  </a:lnTo>
                  <a:lnTo>
                    <a:pt x="1851520" y="623201"/>
                  </a:lnTo>
                  <a:lnTo>
                    <a:pt x="1851520" y="18161"/>
                  </a:lnTo>
                  <a:lnTo>
                    <a:pt x="1851520" y="9080"/>
                  </a:lnTo>
                  <a:lnTo>
                    <a:pt x="185152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6" name="object 156"/>
            <p:cNvSpPr/>
            <p:nvPr/>
          </p:nvSpPr>
          <p:spPr>
            <a:xfrm>
              <a:off x="7261221" y="3761826"/>
              <a:ext cx="1835150" cy="623570"/>
            </a:xfrm>
            <a:custGeom>
              <a:avLst/>
              <a:gdLst/>
              <a:ahLst/>
              <a:cxnLst/>
              <a:rect l="l" t="t" r="r" b="b"/>
              <a:pathLst>
                <a:path w="1835150" h="623570">
                  <a:moveTo>
                    <a:pt x="1834739" y="0"/>
                  </a:moveTo>
                  <a:lnTo>
                    <a:pt x="0" y="0"/>
                  </a:lnTo>
                  <a:lnTo>
                    <a:pt x="0" y="623193"/>
                  </a:lnTo>
                  <a:lnTo>
                    <a:pt x="1834739" y="623193"/>
                  </a:lnTo>
                  <a:lnTo>
                    <a:pt x="18347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7" name="object 157"/>
            <p:cNvSpPr/>
            <p:nvPr/>
          </p:nvSpPr>
          <p:spPr>
            <a:xfrm>
              <a:off x="7252830" y="3752751"/>
              <a:ext cx="1851660" cy="641350"/>
            </a:xfrm>
            <a:custGeom>
              <a:avLst/>
              <a:gdLst/>
              <a:ahLst/>
              <a:cxnLst/>
              <a:rect l="l" t="t" r="r" b="b"/>
              <a:pathLst>
                <a:path w="1851659" h="641350">
                  <a:moveTo>
                    <a:pt x="1851520" y="0"/>
                  </a:moveTo>
                  <a:lnTo>
                    <a:pt x="0" y="0"/>
                  </a:lnTo>
                  <a:lnTo>
                    <a:pt x="0" y="641344"/>
                  </a:lnTo>
                  <a:lnTo>
                    <a:pt x="1851520" y="641344"/>
                  </a:lnTo>
                  <a:lnTo>
                    <a:pt x="1851520" y="632268"/>
                  </a:lnTo>
                  <a:lnTo>
                    <a:pt x="16781" y="632268"/>
                  </a:lnTo>
                  <a:lnTo>
                    <a:pt x="8390" y="623193"/>
                  </a:lnTo>
                  <a:lnTo>
                    <a:pt x="16781" y="623193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851520" y="9075"/>
                  </a:lnTo>
                  <a:lnTo>
                    <a:pt x="1851520" y="0"/>
                  </a:lnTo>
                  <a:close/>
                </a:path>
                <a:path w="1851659" h="641350">
                  <a:moveTo>
                    <a:pt x="16781" y="623193"/>
                  </a:moveTo>
                  <a:lnTo>
                    <a:pt x="8390" y="623193"/>
                  </a:lnTo>
                  <a:lnTo>
                    <a:pt x="16781" y="632268"/>
                  </a:lnTo>
                  <a:lnTo>
                    <a:pt x="16781" y="623193"/>
                  </a:lnTo>
                  <a:close/>
                </a:path>
                <a:path w="1851659" h="641350">
                  <a:moveTo>
                    <a:pt x="1834739" y="623193"/>
                  </a:moveTo>
                  <a:lnTo>
                    <a:pt x="16781" y="623193"/>
                  </a:lnTo>
                  <a:lnTo>
                    <a:pt x="16781" y="632268"/>
                  </a:lnTo>
                  <a:lnTo>
                    <a:pt x="1834739" y="632268"/>
                  </a:lnTo>
                  <a:lnTo>
                    <a:pt x="1834739" y="623193"/>
                  </a:lnTo>
                  <a:close/>
                </a:path>
                <a:path w="1851659" h="641350">
                  <a:moveTo>
                    <a:pt x="1834739" y="9075"/>
                  </a:moveTo>
                  <a:lnTo>
                    <a:pt x="1834739" y="632268"/>
                  </a:lnTo>
                  <a:lnTo>
                    <a:pt x="1843130" y="623193"/>
                  </a:lnTo>
                  <a:lnTo>
                    <a:pt x="1851520" y="623193"/>
                  </a:lnTo>
                  <a:lnTo>
                    <a:pt x="1851520" y="18151"/>
                  </a:lnTo>
                  <a:lnTo>
                    <a:pt x="1843130" y="18151"/>
                  </a:lnTo>
                  <a:lnTo>
                    <a:pt x="1834739" y="9075"/>
                  </a:lnTo>
                  <a:close/>
                </a:path>
                <a:path w="1851659" h="641350">
                  <a:moveTo>
                    <a:pt x="1851520" y="623193"/>
                  </a:moveTo>
                  <a:lnTo>
                    <a:pt x="1843130" y="623193"/>
                  </a:lnTo>
                  <a:lnTo>
                    <a:pt x="1834739" y="632268"/>
                  </a:lnTo>
                  <a:lnTo>
                    <a:pt x="1851520" y="632268"/>
                  </a:lnTo>
                  <a:lnTo>
                    <a:pt x="1851520" y="623193"/>
                  </a:lnTo>
                  <a:close/>
                </a:path>
                <a:path w="1851659" h="641350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851659" h="641350">
                  <a:moveTo>
                    <a:pt x="1834739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834739" y="18151"/>
                  </a:lnTo>
                  <a:lnTo>
                    <a:pt x="1834739" y="9075"/>
                  </a:lnTo>
                  <a:close/>
                </a:path>
                <a:path w="1851659" h="641350">
                  <a:moveTo>
                    <a:pt x="1851520" y="9075"/>
                  </a:moveTo>
                  <a:lnTo>
                    <a:pt x="1834739" y="9075"/>
                  </a:lnTo>
                  <a:lnTo>
                    <a:pt x="1843130" y="18151"/>
                  </a:lnTo>
                  <a:lnTo>
                    <a:pt x="1851520" y="18151"/>
                  </a:lnTo>
                  <a:lnTo>
                    <a:pt x="1851520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8" name="object 158"/>
          <p:cNvSpPr txBox="1"/>
          <p:nvPr/>
        </p:nvSpPr>
        <p:spPr>
          <a:xfrm>
            <a:off x="6145749" y="3395315"/>
            <a:ext cx="1835150" cy="390748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R="36830" algn="ctr">
              <a:lnSpc>
                <a:spcPct val="89314"/>
              </a:lnSpc>
              <a:spcBef>
                <a:spcPts val="100"/>
              </a:spcBef>
            </a:pPr>
            <a:r>
              <a:rPr sz="950" b="1" spc="-55">
                <a:latin typeface="Arial"/>
                <a:cs typeface="Arial"/>
              </a:rPr>
              <a:t>HE</a:t>
            </a:r>
            <a:r>
              <a:rPr sz="950" b="1" spc="-45">
                <a:latin typeface="Arial"/>
                <a:cs typeface="Arial"/>
              </a:rPr>
              <a:t>A</a:t>
            </a:r>
            <a:r>
              <a:rPr sz="950" b="1" spc="-55">
                <a:latin typeface="Arial"/>
                <a:cs typeface="Arial"/>
              </a:rPr>
              <a:t>V</a:t>
            </a:r>
            <a:r>
              <a:rPr sz="950" b="1" spc="-50">
                <a:latin typeface="Arial"/>
                <a:cs typeface="Arial"/>
              </a:rPr>
              <a:t>Y</a:t>
            </a:r>
            <a:r>
              <a:rPr sz="950" b="1" spc="-15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E</a:t>
            </a:r>
            <a:r>
              <a:rPr sz="950" b="1" spc="-60">
                <a:latin typeface="Arial"/>
                <a:cs typeface="Arial"/>
              </a:rPr>
              <a:t>Q</a:t>
            </a:r>
            <a:r>
              <a:rPr sz="950" b="1" spc="-55">
                <a:latin typeface="Arial"/>
                <a:cs typeface="Arial"/>
              </a:rPr>
              <a:t>U</a:t>
            </a:r>
            <a:r>
              <a:rPr sz="950" b="1" spc="-15">
                <a:latin typeface="Arial"/>
                <a:cs typeface="Arial"/>
              </a:rPr>
              <a:t>I</a:t>
            </a:r>
            <a:r>
              <a:rPr sz="950" b="1" spc="-55">
                <a:latin typeface="Arial"/>
                <a:cs typeface="Arial"/>
              </a:rPr>
              <a:t>PME</a:t>
            </a:r>
            <a:r>
              <a:rPr sz="950" b="1" spc="-50">
                <a:latin typeface="Arial"/>
                <a:cs typeface="Arial"/>
              </a:rPr>
              <a:t>NT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sz="950" b="1" spc="-55">
                <a:latin typeface="Arial"/>
                <a:cs typeface="Arial"/>
              </a:rPr>
              <a:t>ME</a:t>
            </a:r>
            <a:r>
              <a:rPr sz="950" b="1" spc="-45">
                <a:latin typeface="Arial"/>
                <a:cs typeface="Arial"/>
              </a:rPr>
              <a:t>C</a:t>
            </a:r>
            <a:r>
              <a:rPr sz="950" b="1" spc="-40">
                <a:latin typeface="Arial"/>
                <a:cs typeface="Arial"/>
              </a:rPr>
              <a:t>H.</a:t>
            </a:r>
            <a:endParaRPr lang="en-US" sz="950">
              <a:latin typeface="Arial"/>
              <a:cs typeface="Arial"/>
            </a:endParaRPr>
          </a:p>
          <a:p>
            <a:pPr marR="36830" algn="ctr">
              <a:lnSpc>
                <a:spcPct val="88516"/>
              </a:lnSpc>
            </a:pPr>
            <a:r>
              <a:rPr sz="950" b="1" spc="-45">
                <a:latin typeface="Arial"/>
                <a:cs typeface="Arial"/>
              </a:rPr>
              <a:t>R16</a:t>
            </a:r>
            <a:r>
              <a:rPr sz="950" b="1" spc="-35">
                <a:latin typeface="Arial"/>
                <a:cs typeface="Arial"/>
              </a:rPr>
              <a:t>3</a:t>
            </a:r>
            <a:r>
              <a:rPr sz="950" b="1" spc="-40">
                <a:latin typeface="Arial"/>
                <a:cs typeface="Arial"/>
              </a:rPr>
              <a:t>5</a:t>
            </a:r>
            <a:r>
              <a:rPr sz="950" b="1" spc="-20">
                <a:latin typeface="Arial"/>
                <a:cs typeface="Arial"/>
              </a:rPr>
              <a:t> </a:t>
            </a:r>
            <a:r>
              <a:rPr lang="en-US" sz="950" b="1" spc="-50">
                <a:latin typeface="Arial"/>
                <a:cs typeface="Arial"/>
              </a:rPr>
              <a:t>Vacant</a:t>
            </a:r>
            <a:endParaRPr sz="950">
              <a:latin typeface="Arial"/>
              <a:cs typeface="Arial"/>
            </a:endParaRPr>
          </a:p>
          <a:p>
            <a:pPr marR="35560" algn="ctr">
              <a:lnSpc>
                <a:spcPct val="90017"/>
              </a:lnSpc>
            </a:pPr>
            <a:r>
              <a:rPr sz="850" spc="-25">
                <a:latin typeface="Arial"/>
                <a:cs typeface="Arial"/>
              </a:rPr>
              <a:t>Cell</a:t>
            </a:r>
            <a:r>
              <a:rPr lang="en-US" sz="850" spc="-25">
                <a:latin typeface="Arial"/>
                <a:cs typeface="Arial"/>
              </a:rPr>
              <a:t> (408)602-3991</a:t>
            </a:r>
            <a:endParaRPr sz="85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>
            <a:off x="319595" y="478811"/>
            <a:ext cx="1789430" cy="26162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10160" rIns="0" bIns="0" rtlCol="0">
            <a:spAutoFit/>
          </a:bodyPr>
          <a:lstStyle/>
          <a:p>
            <a:pPr marL="219710">
              <a:lnSpc>
                <a:spcPct val="100000"/>
              </a:lnSpc>
              <a:spcBef>
                <a:spcPts val="80"/>
              </a:spcBef>
            </a:pP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DEPU</a:t>
            </a:r>
            <a:r>
              <a:rPr sz="1150" b="1" spc="-55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150" b="1" spc="-65">
                <a:solidFill>
                  <a:srgbClr val="FFFFFF"/>
                </a:solidFill>
                <a:latin typeface="Arial"/>
                <a:cs typeface="Arial"/>
              </a:rPr>
              <a:t>Y</a:t>
            </a:r>
            <a:r>
              <a:rPr sz="1150" b="1" spc="-3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60">
                <a:solidFill>
                  <a:srgbClr val="FFFFFF"/>
                </a:solidFill>
                <a:latin typeface="Arial"/>
                <a:cs typeface="Arial"/>
              </a:rPr>
              <a:t>CHIEF</a:t>
            </a:r>
            <a:r>
              <a:rPr sz="1150" b="1" spc="-3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150" b="1" spc="-70">
                <a:solidFill>
                  <a:srgbClr val="FFFFFF"/>
                </a:solidFill>
                <a:latin typeface="Arial"/>
                <a:cs typeface="Arial"/>
              </a:rPr>
              <a:t>OPS</a:t>
            </a:r>
            <a:endParaRPr sz="115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>
            <a:off x="4064532" y="364499"/>
            <a:ext cx="3829685" cy="588174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22860" rIns="0" bIns="0" rtlCol="0" anchor="t">
            <a:spAutoFit/>
          </a:bodyPr>
          <a:lstStyle/>
          <a:p>
            <a:pPr marL="1195705" marR="1232535" indent="255270">
              <a:lnSpc>
                <a:spcPct val="89160"/>
              </a:lnSpc>
              <a:spcBef>
                <a:spcPts val="180"/>
              </a:spcBef>
            </a:pPr>
            <a:r>
              <a:rPr lang="en-US" sz="1300" b="1">
                <a:solidFill>
                  <a:schemeClr val="bg1"/>
                </a:solidFill>
                <a:latin typeface="Arial"/>
                <a:cs typeface="Arial"/>
              </a:rPr>
              <a:t>UNIT CHIEF</a:t>
            </a:r>
            <a:endParaRPr lang="en-US">
              <a:cs typeface="Calibri"/>
            </a:endParaRPr>
          </a:p>
          <a:p>
            <a:pPr marL="1195705" marR="1232535" indent="255270" algn="ctr">
              <a:lnSpc>
                <a:spcPct val="144886"/>
              </a:lnSpc>
              <a:spcBef>
                <a:spcPts val="180"/>
              </a:spcBef>
            </a:pPr>
            <a:endParaRPr lang="en-US" sz="800" b="1">
              <a:solidFill>
                <a:schemeClr val="bg1"/>
              </a:solidFill>
              <a:latin typeface="Arial"/>
              <a:cs typeface="Arial"/>
            </a:endParaRPr>
          </a:p>
          <a:p>
            <a:pPr marL="1195705" marR="1232535" indent="255270" algn="ctr">
              <a:lnSpc>
                <a:spcPct val="144886"/>
              </a:lnSpc>
              <a:spcBef>
                <a:spcPts val="180"/>
              </a:spcBef>
            </a:pPr>
            <a:endParaRPr lang="en-US" sz="800" b="1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62" name="TextBox 161">
            <a:extLst>
              <a:ext uri="{FF2B5EF4-FFF2-40B4-BE49-F238E27FC236}">
                <a16:creationId xmlns:a16="http://schemas.microsoft.com/office/drawing/2014/main" id="{53BEFBC5-08FE-180C-C4BB-D4C31DC3D4F9}"/>
              </a:ext>
            </a:extLst>
          </p:cNvPr>
          <p:cNvSpPr txBox="1"/>
          <p:nvPr/>
        </p:nvSpPr>
        <p:spPr>
          <a:xfrm>
            <a:off x="4814251" y="475818"/>
            <a:ext cx="2526752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b="1">
                <a:solidFill>
                  <a:schemeClr val="bg1"/>
                </a:solidFill>
              </a:rPr>
              <a:t>C1600 Baraka Carter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29FF24C7-6FFA-F1C1-8F5A-E371A4CA4BDD}"/>
              </a:ext>
            </a:extLst>
          </p:cNvPr>
          <p:cNvSpPr txBox="1"/>
          <p:nvPr/>
        </p:nvSpPr>
        <p:spPr>
          <a:xfrm>
            <a:off x="5250999" y="647362"/>
            <a:ext cx="1561727" cy="36933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Cell (408)-472-1600</a:t>
            </a:r>
          </a:p>
          <a:p>
            <a:pPr algn="ctr"/>
            <a:endParaRPr lang="en-US" sz="900" dirty="0">
              <a:solidFill>
                <a:schemeClr val="bg1"/>
              </a:solidFill>
              <a:cs typeface="Calibri"/>
            </a:endParaRPr>
          </a:p>
        </p:txBody>
      </p:sp>
      <p:grpSp>
        <p:nvGrpSpPr>
          <p:cNvPr id="164" name="object 90">
            <a:extLst>
              <a:ext uri="{FF2B5EF4-FFF2-40B4-BE49-F238E27FC236}">
                <a16:creationId xmlns:a16="http://schemas.microsoft.com/office/drawing/2014/main" id="{348E70CC-5844-0050-9098-E87A1F2219AD}"/>
              </a:ext>
            </a:extLst>
          </p:cNvPr>
          <p:cNvGrpSpPr/>
          <p:nvPr/>
        </p:nvGrpSpPr>
        <p:grpSpPr>
          <a:xfrm>
            <a:off x="358651" y="1614049"/>
            <a:ext cx="1811020" cy="458470"/>
            <a:chOff x="5158318" y="1709282"/>
            <a:chExt cx="1811020" cy="458470"/>
          </a:xfrm>
        </p:grpSpPr>
        <p:sp>
          <p:nvSpPr>
            <p:cNvPr id="165" name="object 91">
              <a:extLst>
                <a:ext uri="{FF2B5EF4-FFF2-40B4-BE49-F238E27FC236}">
                  <a16:creationId xmlns:a16="http://schemas.microsoft.com/office/drawing/2014/main" id="{4D6736B0-C3C8-98AA-4005-5EECAB1BA0D6}"/>
                </a:ext>
              </a:extLst>
            </p:cNvPr>
            <p:cNvSpPr/>
            <p:nvPr/>
          </p:nvSpPr>
          <p:spPr>
            <a:xfrm>
              <a:off x="5180685" y="1733486"/>
              <a:ext cx="1788795" cy="434340"/>
            </a:xfrm>
            <a:custGeom>
              <a:avLst/>
              <a:gdLst/>
              <a:ahLst/>
              <a:cxnLst/>
              <a:rect l="l" t="t" r="r" b="b"/>
              <a:pathLst>
                <a:path w="1788795" h="434339">
                  <a:moveTo>
                    <a:pt x="1788198" y="0"/>
                  </a:moveTo>
                  <a:lnTo>
                    <a:pt x="0" y="0"/>
                  </a:lnTo>
                  <a:lnTo>
                    <a:pt x="0" y="433819"/>
                  </a:lnTo>
                  <a:lnTo>
                    <a:pt x="1788198" y="433819"/>
                  </a:lnTo>
                  <a:lnTo>
                    <a:pt x="1788198" y="420141"/>
                  </a:lnTo>
                  <a:lnTo>
                    <a:pt x="1788198" y="406590"/>
                  </a:lnTo>
                  <a:lnTo>
                    <a:pt x="1788198" y="27228"/>
                  </a:lnTo>
                  <a:lnTo>
                    <a:pt x="1788198" y="13550"/>
                  </a:lnTo>
                  <a:lnTo>
                    <a:pt x="1788198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6" name="object 92">
              <a:extLst>
                <a:ext uri="{FF2B5EF4-FFF2-40B4-BE49-F238E27FC236}">
                  <a16:creationId xmlns:a16="http://schemas.microsoft.com/office/drawing/2014/main" id="{A9E21A43-48A6-8587-114F-EA9166AAD9D6}"/>
                </a:ext>
              </a:extLst>
            </p:cNvPr>
            <p:cNvSpPr/>
            <p:nvPr/>
          </p:nvSpPr>
          <p:spPr>
            <a:xfrm>
              <a:off x="5170848" y="1722835"/>
              <a:ext cx="1763395" cy="407034"/>
            </a:xfrm>
            <a:custGeom>
              <a:avLst/>
              <a:gdLst/>
              <a:ahLst/>
              <a:cxnLst/>
              <a:rect l="l" t="t" r="r" b="b"/>
              <a:pathLst>
                <a:path w="1763395" h="407035">
                  <a:moveTo>
                    <a:pt x="1763140" y="0"/>
                  </a:moveTo>
                  <a:lnTo>
                    <a:pt x="0" y="0"/>
                  </a:lnTo>
                  <a:lnTo>
                    <a:pt x="0" y="406588"/>
                  </a:lnTo>
                  <a:lnTo>
                    <a:pt x="1763140" y="406588"/>
                  </a:lnTo>
                  <a:lnTo>
                    <a:pt x="1763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7" name="object 93">
              <a:extLst>
                <a:ext uri="{FF2B5EF4-FFF2-40B4-BE49-F238E27FC236}">
                  <a16:creationId xmlns:a16="http://schemas.microsoft.com/office/drawing/2014/main" id="{2844E28D-4F7D-7847-12FF-C495F1E6EBEF}"/>
                </a:ext>
              </a:extLst>
            </p:cNvPr>
            <p:cNvSpPr/>
            <p:nvPr/>
          </p:nvSpPr>
          <p:spPr>
            <a:xfrm>
              <a:off x="5158318" y="1709282"/>
              <a:ext cx="1788795" cy="434340"/>
            </a:xfrm>
            <a:custGeom>
              <a:avLst/>
              <a:gdLst/>
              <a:ahLst/>
              <a:cxnLst/>
              <a:rect l="l" t="t" r="r" b="b"/>
              <a:pathLst>
                <a:path w="1788795" h="434339">
                  <a:moveTo>
                    <a:pt x="1788311" y="0"/>
                  </a:moveTo>
                  <a:lnTo>
                    <a:pt x="0" y="0"/>
                  </a:lnTo>
                  <a:lnTo>
                    <a:pt x="0" y="433815"/>
                  </a:lnTo>
                  <a:lnTo>
                    <a:pt x="1788311" y="433815"/>
                  </a:lnTo>
                  <a:lnTo>
                    <a:pt x="1788311" y="420141"/>
                  </a:lnTo>
                  <a:lnTo>
                    <a:pt x="25171" y="420141"/>
                  </a:lnTo>
                  <a:lnTo>
                    <a:pt x="12529" y="406588"/>
                  </a:lnTo>
                  <a:lnTo>
                    <a:pt x="25171" y="406588"/>
                  </a:lnTo>
                  <a:lnTo>
                    <a:pt x="25171" y="27226"/>
                  </a:lnTo>
                  <a:lnTo>
                    <a:pt x="12529" y="27226"/>
                  </a:lnTo>
                  <a:lnTo>
                    <a:pt x="25171" y="13552"/>
                  </a:lnTo>
                  <a:lnTo>
                    <a:pt x="1788311" y="13552"/>
                  </a:lnTo>
                  <a:lnTo>
                    <a:pt x="1788311" y="0"/>
                  </a:lnTo>
                  <a:close/>
                </a:path>
                <a:path w="1788795" h="434339">
                  <a:moveTo>
                    <a:pt x="25171" y="406588"/>
                  </a:moveTo>
                  <a:lnTo>
                    <a:pt x="12529" y="406588"/>
                  </a:lnTo>
                  <a:lnTo>
                    <a:pt x="25171" y="420141"/>
                  </a:lnTo>
                  <a:lnTo>
                    <a:pt x="25171" y="406588"/>
                  </a:lnTo>
                  <a:close/>
                </a:path>
                <a:path w="1788795" h="434339">
                  <a:moveTo>
                    <a:pt x="1763140" y="406588"/>
                  </a:moveTo>
                  <a:lnTo>
                    <a:pt x="25171" y="406588"/>
                  </a:lnTo>
                  <a:lnTo>
                    <a:pt x="25171" y="420141"/>
                  </a:lnTo>
                  <a:lnTo>
                    <a:pt x="1763140" y="420141"/>
                  </a:lnTo>
                  <a:lnTo>
                    <a:pt x="1763140" y="406588"/>
                  </a:lnTo>
                  <a:close/>
                </a:path>
                <a:path w="1788795" h="434339">
                  <a:moveTo>
                    <a:pt x="1763140" y="13552"/>
                  </a:moveTo>
                  <a:lnTo>
                    <a:pt x="1763140" y="420141"/>
                  </a:lnTo>
                  <a:lnTo>
                    <a:pt x="1775670" y="406588"/>
                  </a:lnTo>
                  <a:lnTo>
                    <a:pt x="1788311" y="406588"/>
                  </a:lnTo>
                  <a:lnTo>
                    <a:pt x="1788311" y="27226"/>
                  </a:lnTo>
                  <a:lnTo>
                    <a:pt x="1775670" y="27226"/>
                  </a:lnTo>
                  <a:lnTo>
                    <a:pt x="1763140" y="13552"/>
                  </a:lnTo>
                  <a:close/>
                </a:path>
                <a:path w="1788795" h="434339">
                  <a:moveTo>
                    <a:pt x="1788311" y="406588"/>
                  </a:moveTo>
                  <a:lnTo>
                    <a:pt x="1775670" y="406588"/>
                  </a:lnTo>
                  <a:lnTo>
                    <a:pt x="1763140" y="420141"/>
                  </a:lnTo>
                  <a:lnTo>
                    <a:pt x="1788311" y="420141"/>
                  </a:lnTo>
                  <a:lnTo>
                    <a:pt x="1788311" y="406588"/>
                  </a:lnTo>
                  <a:close/>
                </a:path>
                <a:path w="1788795" h="434339">
                  <a:moveTo>
                    <a:pt x="25171" y="13552"/>
                  </a:moveTo>
                  <a:lnTo>
                    <a:pt x="12529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788795" h="434339">
                  <a:moveTo>
                    <a:pt x="1763140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763140" y="27226"/>
                  </a:lnTo>
                  <a:lnTo>
                    <a:pt x="1763140" y="13552"/>
                  </a:lnTo>
                  <a:close/>
                </a:path>
                <a:path w="1788795" h="434339">
                  <a:moveTo>
                    <a:pt x="1788311" y="13552"/>
                  </a:moveTo>
                  <a:lnTo>
                    <a:pt x="1763140" y="13552"/>
                  </a:lnTo>
                  <a:lnTo>
                    <a:pt x="1775670" y="27226"/>
                  </a:lnTo>
                  <a:lnTo>
                    <a:pt x="1788311" y="27226"/>
                  </a:lnTo>
                  <a:lnTo>
                    <a:pt x="1788311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69" name="TextBox 168">
            <a:extLst>
              <a:ext uri="{FF2B5EF4-FFF2-40B4-BE49-F238E27FC236}">
                <a16:creationId xmlns:a16="http://schemas.microsoft.com/office/drawing/2014/main" id="{155DF565-A367-38BA-757A-22D9A199254D}"/>
              </a:ext>
            </a:extLst>
          </p:cNvPr>
          <p:cNvSpPr txBox="1"/>
          <p:nvPr/>
        </p:nvSpPr>
        <p:spPr>
          <a:xfrm>
            <a:off x="312999" y="1645405"/>
            <a:ext cx="1754964" cy="341632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37465" algn="ctr">
              <a:lnSpc>
                <a:spcPct val="89712"/>
              </a:lnSpc>
              <a:spcBef>
                <a:spcPts val="204"/>
              </a:spcBef>
            </a:pPr>
            <a:r>
              <a:rPr lang="pt-BR" sz="950" b="1" spc="-50" dirty="0">
                <a:latin typeface="Arial"/>
                <a:cs typeface="Arial"/>
              </a:rPr>
              <a:t>D1</a:t>
            </a:r>
            <a:r>
              <a:rPr lang="pt-BR" sz="950" b="1" spc="-45" dirty="0">
                <a:latin typeface="Arial"/>
                <a:cs typeface="Arial"/>
              </a:rPr>
              <a:t>6</a:t>
            </a:r>
            <a:r>
              <a:rPr lang="pt-BR" sz="950" b="1" spc="-35" dirty="0">
                <a:latin typeface="Arial"/>
                <a:cs typeface="Arial"/>
              </a:rPr>
              <a:t>0</a:t>
            </a:r>
            <a:r>
              <a:rPr lang="pt-BR" sz="950" b="1" spc="-40" dirty="0">
                <a:latin typeface="Arial"/>
                <a:cs typeface="Arial"/>
              </a:rPr>
              <a:t>4 Steven </a:t>
            </a:r>
            <a:r>
              <a:rPr lang="pt-BR" sz="950" b="1" spc="-40" dirty="0" err="1">
                <a:latin typeface="Arial"/>
                <a:cs typeface="Arial"/>
              </a:rPr>
              <a:t>Blythe</a:t>
            </a:r>
            <a:endParaRPr lang="en-US" dirty="0" err="1"/>
          </a:p>
          <a:p>
            <a:pPr marR="33655" algn="ctr">
              <a:lnSpc>
                <a:spcPct val="89572"/>
              </a:lnSpc>
            </a:pPr>
            <a:r>
              <a:rPr lang="pt-BR" sz="850" spc="-15" dirty="0" err="1">
                <a:latin typeface="Arial"/>
                <a:cs typeface="Arial"/>
              </a:rPr>
              <a:t>Cell</a:t>
            </a:r>
            <a:r>
              <a:rPr lang="pt-BR" sz="850" spc="-15" dirty="0">
                <a:latin typeface="Arial"/>
                <a:cs typeface="Arial"/>
              </a:rPr>
              <a:t> </a:t>
            </a:r>
            <a:r>
              <a:rPr lang="pt-BR" sz="850" spc="-20" dirty="0">
                <a:latin typeface="Arial"/>
                <a:cs typeface="Arial"/>
              </a:rPr>
              <a:t>(</a:t>
            </a:r>
            <a:r>
              <a:rPr lang="pt-BR" sz="850" spc="-45" dirty="0">
                <a:latin typeface="Arial"/>
                <a:cs typeface="Arial"/>
              </a:rPr>
              <a:t>4</a:t>
            </a:r>
            <a:r>
              <a:rPr lang="pt-BR" sz="850" spc="-35" dirty="0">
                <a:latin typeface="Arial"/>
                <a:cs typeface="Arial"/>
              </a:rPr>
              <a:t>08</a:t>
            </a:r>
            <a:r>
              <a:rPr lang="pt-BR" sz="850" spc="-20" dirty="0">
                <a:latin typeface="Arial"/>
                <a:cs typeface="Arial"/>
              </a:rPr>
              <a:t>)</a:t>
            </a:r>
            <a:r>
              <a:rPr lang="pt-BR" sz="850" spc="-15" dirty="0">
                <a:latin typeface="Arial"/>
                <a:cs typeface="Arial"/>
              </a:rPr>
              <a:t> </a:t>
            </a:r>
            <a:r>
              <a:rPr lang="pt-BR" sz="850" spc="-45" dirty="0">
                <a:latin typeface="Arial"/>
                <a:cs typeface="Arial"/>
              </a:rPr>
              <a:t>4</a:t>
            </a:r>
            <a:r>
              <a:rPr lang="pt-BR" sz="850" spc="-35" dirty="0">
                <a:latin typeface="Arial"/>
                <a:cs typeface="Arial"/>
              </a:rPr>
              <a:t>7</a:t>
            </a:r>
            <a:r>
              <a:rPr lang="pt-BR" sz="850" spc="-30" dirty="0">
                <a:latin typeface="Arial"/>
                <a:cs typeface="Arial"/>
              </a:rPr>
              <a:t>2</a:t>
            </a:r>
            <a:r>
              <a:rPr lang="pt-BR" sz="850" spc="-20" dirty="0">
                <a:latin typeface="Arial"/>
                <a:cs typeface="Arial"/>
              </a:rPr>
              <a:t>-</a:t>
            </a:r>
            <a:r>
              <a:rPr lang="pt-BR" sz="850" spc="-35" dirty="0">
                <a:latin typeface="Arial"/>
                <a:cs typeface="Arial"/>
              </a:rPr>
              <a:t>1</a:t>
            </a:r>
            <a:r>
              <a:rPr lang="pt-BR" sz="850" spc="-45" dirty="0">
                <a:latin typeface="Arial"/>
                <a:cs typeface="Arial"/>
              </a:rPr>
              <a:t>6</a:t>
            </a:r>
            <a:r>
              <a:rPr lang="pt-BR" sz="850" spc="-35" dirty="0">
                <a:latin typeface="Arial"/>
                <a:cs typeface="Arial"/>
              </a:rPr>
              <a:t>04</a:t>
            </a:r>
            <a:endParaRPr lang="pt-BR" sz="850" dirty="0">
              <a:latin typeface="Arial"/>
              <a:cs typeface="Arial"/>
            </a:endParaRPr>
          </a:p>
        </p:txBody>
      </p:sp>
      <p:sp>
        <p:nvSpPr>
          <p:cNvPr id="171" name="object 33">
            <a:extLst>
              <a:ext uri="{FF2B5EF4-FFF2-40B4-BE49-F238E27FC236}">
                <a16:creationId xmlns:a16="http://schemas.microsoft.com/office/drawing/2014/main" id="{57A1B05D-B08F-2649-8BC5-CFEF484EEBEA}"/>
              </a:ext>
            </a:extLst>
          </p:cNvPr>
          <p:cNvSpPr txBox="1"/>
          <p:nvPr/>
        </p:nvSpPr>
        <p:spPr>
          <a:xfrm>
            <a:off x="10027294" y="2354162"/>
            <a:ext cx="2047320" cy="186590"/>
          </a:xfrm>
          <a:prstGeom prst="rect">
            <a:avLst/>
          </a:prstGeom>
          <a:solidFill>
            <a:srgbClr val="0000FF"/>
          </a:solidFill>
          <a:ln>
            <a:solidFill>
              <a:schemeClr val="tx1"/>
            </a:solidFill>
          </a:ln>
        </p:spPr>
        <p:txBody>
          <a:bodyPr vert="horz" wrap="square" lIns="0" tIns="9525" rIns="0" bIns="0" rtlCol="0">
            <a:spAutoFit/>
          </a:bodyPr>
          <a:lstStyle/>
          <a:p>
            <a:pPr marL="163195">
              <a:lnSpc>
                <a:spcPct val="100000"/>
              </a:lnSpc>
              <a:spcBef>
                <a:spcPts val="75"/>
              </a:spcBef>
            </a:pPr>
            <a:r>
              <a:rPr lang="en-US" sz="1150" b="1" spc="-70">
                <a:solidFill>
                  <a:srgbClr val="FFFFFF"/>
                </a:solidFill>
                <a:latin typeface="Arial"/>
                <a:cs typeface="Arial"/>
              </a:rPr>
              <a:t>RESOURCE MANAGEMENT</a:t>
            </a:r>
            <a:endParaRPr sz="1150">
              <a:latin typeface="Arial"/>
              <a:cs typeface="Arial"/>
            </a:endParaRPr>
          </a:p>
        </p:txBody>
      </p:sp>
      <p:grpSp>
        <p:nvGrpSpPr>
          <p:cNvPr id="178" name="object 85">
            <a:extLst>
              <a:ext uri="{FF2B5EF4-FFF2-40B4-BE49-F238E27FC236}">
                <a16:creationId xmlns:a16="http://schemas.microsoft.com/office/drawing/2014/main" id="{41B54CAF-08CE-1F60-2348-D6790C06D701}"/>
              </a:ext>
            </a:extLst>
          </p:cNvPr>
          <p:cNvGrpSpPr/>
          <p:nvPr/>
        </p:nvGrpSpPr>
        <p:grpSpPr>
          <a:xfrm>
            <a:off x="10063780" y="2568225"/>
            <a:ext cx="1900555" cy="611505"/>
            <a:chOff x="9293755" y="5187668"/>
            <a:chExt cx="1900555" cy="611505"/>
          </a:xfrm>
        </p:grpSpPr>
        <p:sp>
          <p:nvSpPr>
            <p:cNvPr id="179" name="object 86">
              <a:extLst>
                <a:ext uri="{FF2B5EF4-FFF2-40B4-BE49-F238E27FC236}">
                  <a16:creationId xmlns:a16="http://schemas.microsoft.com/office/drawing/2014/main" id="{9AE66930-1E16-7406-7360-9E73E8D6473E}"/>
                </a:ext>
              </a:extLst>
            </p:cNvPr>
            <p:cNvSpPr/>
            <p:nvPr/>
          </p:nvSpPr>
          <p:spPr>
            <a:xfrm>
              <a:off x="9316123" y="5211876"/>
              <a:ext cx="1878330" cy="587375"/>
            </a:xfrm>
            <a:custGeom>
              <a:avLst/>
              <a:gdLst/>
              <a:ahLst/>
              <a:cxnLst/>
              <a:rect l="l" t="t" r="r" b="b"/>
              <a:pathLst>
                <a:path w="1878329" h="587375">
                  <a:moveTo>
                    <a:pt x="1877809" y="0"/>
                  </a:moveTo>
                  <a:lnTo>
                    <a:pt x="0" y="0"/>
                  </a:lnTo>
                  <a:lnTo>
                    <a:pt x="0" y="586892"/>
                  </a:lnTo>
                  <a:lnTo>
                    <a:pt x="1877809" y="586892"/>
                  </a:lnTo>
                  <a:lnTo>
                    <a:pt x="1877809" y="573278"/>
                  </a:lnTo>
                  <a:lnTo>
                    <a:pt x="1877809" y="559663"/>
                  </a:lnTo>
                  <a:lnTo>
                    <a:pt x="1877809" y="27228"/>
                  </a:lnTo>
                  <a:lnTo>
                    <a:pt x="1877809" y="13550"/>
                  </a:lnTo>
                  <a:lnTo>
                    <a:pt x="1877809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0" name="object 87">
              <a:extLst>
                <a:ext uri="{FF2B5EF4-FFF2-40B4-BE49-F238E27FC236}">
                  <a16:creationId xmlns:a16="http://schemas.microsoft.com/office/drawing/2014/main" id="{797FFA00-5F60-74CE-A076-9853FC2F1018}"/>
                </a:ext>
              </a:extLst>
            </p:cNvPr>
            <p:cNvSpPr/>
            <p:nvPr/>
          </p:nvSpPr>
          <p:spPr>
            <a:xfrm>
              <a:off x="9306285" y="5201281"/>
              <a:ext cx="1852930" cy="560070"/>
            </a:xfrm>
            <a:custGeom>
              <a:avLst/>
              <a:gdLst/>
              <a:ahLst/>
              <a:cxnLst/>
              <a:rect l="l" t="t" r="r" b="b"/>
              <a:pathLst>
                <a:path w="1852929" h="560070">
                  <a:moveTo>
                    <a:pt x="1852639" y="0"/>
                  </a:moveTo>
                  <a:lnTo>
                    <a:pt x="0" y="0"/>
                  </a:lnTo>
                  <a:lnTo>
                    <a:pt x="0" y="559663"/>
                  </a:lnTo>
                  <a:lnTo>
                    <a:pt x="1852639" y="559663"/>
                  </a:lnTo>
                  <a:lnTo>
                    <a:pt x="185263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1" name="object 88">
              <a:extLst>
                <a:ext uri="{FF2B5EF4-FFF2-40B4-BE49-F238E27FC236}">
                  <a16:creationId xmlns:a16="http://schemas.microsoft.com/office/drawing/2014/main" id="{E29B049F-4233-BDA2-EC9A-1FC0CBE7D264}"/>
                </a:ext>
              </a:extLst>
            </p:cNvPr>
            <p:cNvSpPr/>
            <p:nvPr/>
          </p:nvSpPr>
          <p:spPr>
            <a:xfrm>
              <a:off x="9293755" y="5187668"/>
              <a:ext cx="1878330" cy="587375"/>
            </a:xfrm>
            <a:custGeom>
              <a:avLst/>
              <a:gdLst/>
              <a:ahLst/>
              <a:cxnLst/>
              <a:rect l="l" t="t" r="r" b="b"/>
              <a:pathLst>
                <a:path w="1878329" h="587375">
                  <a:moveTo>
                    <a:pt x="1877811" y="0"/>
                  </a:moveTo>
                  <a:lnTo>
                    <a:pt x="0" y="0"/>
                  </a:lnTo>
                  <a:lnTo>
                    <a:pt x="0" y="586890"/>
                  </a:lnTo>
                  <a:lnTo>
                    <a:pt x="1877811" y="586890"/>
                  </a:lnTo>
                  <a:lnTo>
                    <a:pt x="1877811" y="573277"/>
                  </a:lnTo>
                  <a:lnTo>
                    <a:pt x="25171" y="573277"/>
                  </a:lnTo>
                  <a:lnTo>
                    <a:pt x="12529" y="559663"/>
                  </a:lnTo>
                  <a:lnTo>
                    <a:pt x="25171" y="559663"/>
                  </a:lnTo>
                  <a:lnTo>
                    <a:pt x="25171" y="27226"/>
                  </a:lnTo>
                  <a:lnTo>
                    <a:pt x="12529" y="27226"/>
                  </a:lnTo>
                  <a:lnTo>
                    <a:pt x="25171" y="13552"/>
                  </a:lnTo>
                  <a:lnTo>
                    <a:pt x="1877811" y="13552"/>
                  </a:lnTo>
                  <a:lnTo>
                    <a:pt x="1877811" y="0"/>
                  </a:lnTo>
                  <a:close/>
                </a:path>
                <a:path w="1878329" h="587375">
                  <a:moveTo>
                    <a:pt x="25171" y="559663"/>
                  </a:moveTo>
                  <a:lnTo>
                    <a:pt x="12529" y="559663"/>
                  </a:lnTo>
                  <a:lnTo>
                    <a:pt x="25171" y="573277"/>
                  </a:lnTo>
                  <a:lnTo>
                    <a:pt x="25171" y="559663"/>
                  </a:lnTo>
                  <a:close/>
                </a:path>
                <a:path w="1878329" h="587375">
                  <a:moveTo>
                    <a:pt x="1852639" y="559663"/>
                  </a:moveTo>
                  <a:lnTo>
                    <a:pt x="25171" y="559663"/>
                  </a:lnTo>
                  <a:lnTo>
                    <a:pt x="25171" y="573277"/>
                  </a:lnTo>
                  <a:lnTo>
                    <a:pt x="1852639" y="573277"/>
                  </a:lnTo>
                  <a:lnTo>
                    <a:pt x="1852639" y="559663"/>
                  </a:lnTo>
                  <a:close/>
                </a:path>
                <a:path w="1878329" h="587375">
                  <a:moveTo>
                    <a:pt x="1852639" y="13552"/>
                  </a:moveTo>
                  <a:lnTo>
                    <a:pt x="1852639" y="573277"/>
                  </a:lnTo>
                  <a:lnTo>
                    <a:pt x="1865169" y="559663"/>
                  </a:lnTo>
                  <a:lnTo>
                    <a:pt x="1877811" y="559663"/>
                  </a:lnTo>
                  <a:lnTo>
                    <a:pt x="1877811" y="27226"/>
                  </a:lnTo>
                  <a:lnTo>
                    <a:pt x="1865169" y="27226"/>
                  </a:lnTo>
                  <a:lnTo>
                    <a:pt x="1852639" y="13552"/>
                  </a:lnTo>
                  <a:close/>
                </a:path>
                <a:path w="1878329" h="587375">
                  <a:moveTo>
                    <a:pt x="1877811" y="559663"/>
                  </a:moveTo>
                  <a:lnTo>
                    <a:pt x="1865169" y="559663"/>
                  </a:lnTo>
                  <a:lnTo>
                    <a:pt x="1852639" y="573277"/>
                  </a:lnTo>
                  <a:lnTo>
                    <a:pt x="1877811" y="573277"/>
                  </a:lnTo>
                  <a:lnTo>
                    <a:pt x="1877811" y="559663"/>
                  </a:lnTo>
                  <a:close/>
                </a:path>
                <a:path w="1878329" h="587375">
                  <a:moveTo>
                    <a:pt x="25171" y="13552"/>
                  </a:moveTo>
                  <a:lnTo>
                    <a:pt x="12529" y="27226"/>
                  </a:lnTo>
                  <a:lnTo>
                    <a:pt x="25171" y="27226"/>
                  </a:lnTo>
                  <a:lnTo>
                    <a:pt x="25171" y="13552"/>
                  </a:lnTo>
                  <a:close/>
                </a:path>
                <a:path w="1878329" h="587375">
                  <a:moveTo>
                    <a:pt x="1852639" y="13552"/>
                  </a:moveTo>
                  <a:lnTo>
                    <a:pt x="25171" y="13552"/>
                  </a:lnTo>
                  <a:lnTo>
                    <a:pt x="25171" y="27226"/>
                  </a:lnTo>
                  <a:lnTo>
                    <a:pt x="1852639" y="27226"/>
                  </a:lnTo>
                  <a:lnTo>
                    <a:pt x="1852639" y="13552"/>
                  </a:lnTo>
                  <a:close/>
                </a:path>
                <a:path w="1878329" h="587375">
                  <a:moveTo>
                    <a:pt x="1877811" y="13552"/>
                  </a:moveTo>
                  <a:lnTo>
                    <a:pt x="1852639" y="13552"/>
                  </a:lnTo>
                  <a:lnTo>
                    <a:pt x="1865169" y="27226"/>
                  </a:lnTo>
                  <a:lnTo>
                    <a:pt x="1877811" y="27226"/>
                  </a:lnTo>
                  <a:lnTo>
                    <a:pt x="1877811" y="13552"/>
                  </a:lnTo>
                  <a:close/>
                </a:path>
              </a:pathLst>
            </a:custGeom>
            <a:solidFill>
              <a:srgbClr val="0000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7" name="TextBox 186">
            <a:extLst>
              <a:ext uri="{FF2B5EF4-FFF2-40B4-BE49-F238E27FC236}">
                <a16:creationId xmlns:a16="http://schemas.microsoft.com/office/drawing/2014/main" id="{37AA9604-FC2B-21B9-18C8-FE51F629BDF6}"/>
              </a:ext>
            </a:extLst>
          </p:cNvPr>
          <p:cNvSpPr txBox="1"/>
          <p:nvPr/>
        </p:nvSpPr>
        <p:spPr>
          <a:xfrm>
            <a:off x="9885985" y="2605995"/>
            <a:ext cx="2123633" cy="46878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36830" algn="ctr">
              <a:lnSpc>
                <a:spcPct val="89314"/>
              </a:lnSpc>
              <a:spcBef>
                <a:spcPts val="160"/>
              </a:spcBef>
            </a:pPr>
            <a:r>
              <a:rPr lang="en-US" sz="950" b="1" spc="-55">
                <a:latin typeface="Arial"/>
                <a:cs typeface="Arial"/>
              </a:rPr>
              <a:t>UNIT FORESTER</a:t>
            </a:r>
            <a:endParaRPr lang="en-US" sz="950">
              <a:latin typeface="Arial"/>
              <a:cs typeface="Arial"/>
            </a:endParaRPr>
          </a:p>
          <a:p>
            <a:pPr marR="36830" algn="ctr">
              <a:lnSpc>
                <a:spcPct val="87719"/>
              </a:lnSpc>
            </a:pPr>
            <a:r>
              <a:rPr lang="en-US" sz="950" b="1" spc="-55">
                <a:latin typeface="Arial"/>
                <a:cs typeface="Arial"/>
              </a:rPr>
              <a:t>D1606</a:t>
            </a:r>
            <a:r>
              <a:rPr lang="en-US" sz="950" b="1" spc="-20">
                <a:latin typeface="Arial"/>
                <a:cs typeface="Arial"/>
              </a:rPr>
              <a:t> </a:t>
            </a:r>
            <a:r>
              <a:rPr lang="en-US" sz="950" b="1" spc="-45">
                <a:latin typeface="Arial"/>
                <a:cs typeface="Arial"/>
              </a:rPr>
              <a:t>Ed </a:t>
            </a:r>
            <a:r>
              <a:rPr lang="en-US" sz="950" b="1" spc="-45" err="1">
                <a:latin typeface="Arial"/>
                <a:cs typeface="Arial"/>
              </a:rPr>
              <a:t>Orre</a:t>
            </a:r>
            <a:endParaRPr lang="en-US" sz="950">
              <a:latin typeface="Arial"/>
              <a:cs typeface="Arial"/>
            </a:endParaRPr>
          </a:p>
          <a:p>
            <a:pPr marR="34925" algn="ctr">
              <a:lnSpc>
                <a:spcPct val="89572"/>
              </a:lnSpc>
            </a:pPr>
            <a:r>
              <a:rPr lang="en-US" sz="850" spc="-30">
                <a:latin typeface="Arial"/>
                <a:cs typeface="Arial"/>
              </a:rPr>
              <a:t>Cel</a:t>
            </a:r>
            <a:r>
              <a:rPr lang="en-US" sz="850" spc="-15">
                <a:latin typeface="Arial"/>
                <a:cs typeface="Arial"/>
              </a:rPr>
              <a:t>l </a:t>
            </a:r>
            <a:r>
              <a:rPr lang="en-US" sz="850" spc="-20">
                <a:latin typeface="Arial"/>
                <a:cs typeface="Arial"/>
              </a:rPr>
              <a:t>(</a:t>
            </a:r>
            <a:r>
              <a:rPr lang="en-US" sz="850" spc="-45">
                <a:latin typeface="Arial"/>
                <a:cs typeface="Arial"/>
              </a:rPr>
              <a:t>4</a:t>
            </a:r>
            <a:r>
              <a:rPr lang="en-US" sz="850" spc="-35">
                <a:latin typeface="Arial"/>
                <a:cs typeface="Arial"/>
              </a:rPr>
              <a:t>08</a:t>
            </a:r>
            <a:r>
              <a:rPr lang="en-US" sz="850" spc="-20">
                <a:latin typeface="Arial"/>
                <a:cs typeface="Arial"/>
              </a:rPr>
              <a:t>) </a:t>
            </a:r>
            <a:r>
              <a:rPr lang="en-US" sz="850" spc="-45">
                <a:latin typeface="Arial"/>
                <a:cs typeface="Arial"/>
              </a:rPr>
              <a:t>206-3704</a:t>
            </a:r>
            <a:endParaRPr lang="en-US" sz="850">
              <a:cs typeface="Calibri"/>
            </a:endParaRPr>
          </a:p>
        </p:txBody>
      </p:sp>
      <p:grpSp>
        <p:nvGrpSpPr>
          <p:cNvPr id="191" name="object 13">
            <a:extLst>
              <a:ext uri="{FF2B5EF4-FFF2-40B4-BE49-F238E27FC236}">
                <a16:creationId xmlns:a16="http://schemas.microsoft.com/office/drawing/2014/main" id="{60258FA1-B622-EBBD-EDB1-D1D9A5C500C1}"/>
              </a:ext>
            </a:extLst>
          </p:cNvPr>
          <p:cNvGrpSpPr/>
          <p:nvPr/>
        </p:nvGrpSpPr>
        <p:grpSpPr>
          <a:xfrm>
            <a:off x="10148275" y="3239634"/>
            <a:ext cx="1751330" cy="645795"/>
            <a:chOff x="1043243" y="2437994"/>
            <a:chExt cx="1751330" cy="645795"/>
          </a:xfrm>
        </p:grpSpPr>
        <p:sp>
          <p:nvSpPr>
            <p:cNvPr id="192" name="object 14">
              <a:extLst>
                <a:ext uri="{FF2B5EF4-FFF2-40B4-BE49-F238E27FC236}">
                  <a16:creationId xmlns:a16="http://schemas.microsoft.com/office/drawing/2014/main" id="{2046A5A4-4C35-7E9A-24BC-A110DA66F447}"/>
                </a:ext>
              </a:extLst>
            </p:cNvPr>
            <p:cNvSpPr/>
            <p:nvPr/>
          </p:nvSpPr>
          <p:spPr>
            <a:xfrm>
              <a:off x="1065606" y="2462199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70" y="0"/>
                  </a:moveTo>
                  <a:lnTo>
                    <a:pt x="0" y="0"/>
                  </a:lnTo>
                  <a:lnTo>
                    <a:pt x="0" y="621385"/>
                  </a:lnTo>
                  <a:lnTo>
                    <a:pt x="1728470" y="621385"/>
                  </a:lnTo>
                  <a:lnTo>
                    <a:pt x="1728470" y="612305"/>
                  </a:lnTo>
                  <a:lnTo>
                    <a:pt x="1728470" y="603224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3" name="object 15">
              <a:extLst>
                <a:ext uri="{FF2B5EF4-FFF2-40B4-BE49-F238E27FC236}">
                  <a16:creationId xmlns:a16="http://schemas.microsoft.com/office/drawing/2014/main" id="{1D712874-B48E-139D-DFD4-6FD14124813A}"/>
                </a:ext>
              </a:extLst>
            </p:cNvPr>
            <p:cNvSpPr/>
            <p:nvPr/>
          </p:nvSpPr>
          <p:spPr>
            <a:xfrm>
              <a:off x="1051634" y="2447070"/>
              <a:ext cx="1711960" cy="603250"/>
            </a:xfrm>
            <a:custGeom>
              <a:avLst/>
              <a:gdLst/>
              <a:ahLst/>
              <a:cxnLst/>
              <a:rect l="l" t="t" r="r" b="b"/>
              <a:pathLst>
                <a:path w="1711960" h="603250">
                  <a:moveTo>
                    <a:pt x="1711677" y="0"/>
                  </a:moveTo>
                  <a:lnTo>
                    <a:pt x="0" y="0"/>
                  </a:lnTo>
                  <a:lnTo>
                    <a:pt x="0" y="603226"/>
                  </a:lnTo>
                  <a:lnTo>
                    <a:pt x="1711677" y="603226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4" name="object 16">
              <a:extLst>
                <a:ext uri="{FF2B5EF4-FFF2-40B4-BE49-F238E27FC236}">
                  <a16:creationId xmlns:a16="http://schemas.microsoft.com/office/drawing/2014/main" id="{EA9F7B2B-46FF-0899-D523-D19EDD422C8A}"/>
                </a:ext>
              </a:extLst>
            </p:cNvPr>
            <p:cNvSpPr/>
            <p:nvPr/>
          </p:nvSpPr>
          <p:spPr>
            <a:xfrm>
              <a:off x="1043243" y="2437994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59" y="0"/>
                  </a:moveTo>
                  <a:lnTo>
                    <a:pt x="0" y="0"/>
                  </a:lnTo>
                  <a:lnTo>
                    <a:pt x="0" y="621378"/>
                  </a:lnTo>
                  <a:lnTo>
                    <a:pt x="1728459" y="621378"/>
                  </a:lnTo>
                  <a:lnTo>
                    <a:pt x="1728459" y="612302"/>
                  </a:lnTo>
                  <a:lnTo>
                    <a:pt x="16781" y="612302"/>
                  </a:lnTo>
                  <a:lnTo>
                    <a:pt x="8390" y="603226"/>
                  </a:lnTo>
                  <a:lnTo>
                    <a:pt x="16781" y="60322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21664">
                  <a:moveTo>
                    <a:pt x="16781" y="603226"/>
                  </a:moveTo>
                  <a:lnTo>
                    <a:pt x="8390" y="603226"/>
                  </a:lnTo>
                  <a:lnTo>
                    <a:pt x="16781" y="612302"/>
                  </a:lnTo>
                  <a:lnTo>
                    <a:pt x="16781" y="603226"/>
                  </a:lnTo>
                  <a:close/>
                </a:path>
                <a:path w="1728470" h="621664">
                  <a:moveTo>
                    <a:pt x="1711677" y="603226"/>
                  </a:moveTo>
                  <a:lnTo>
                    <a:pt x="16781" y="603226"/>
                  </a:lnTo>
                  <a:lnTo>
                    <a:pt x="16781" y="612302"/>
                  </a:lnTo>
                  <a:lnTo>
                    <a:pt x="1711677" y="612302"/>
                  </a:lnTo>
                  <a:lnTo>
                    <a:pt x="1711677" y="603226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711677" y="612302"/>
                  </a:lnTo>
                  <a:lnTo>
                    <a:pt x="1720068" y="603226"/>
                  </a:lnTo>
                  <a:lnTo>
                    <a:pt x="1728459" y="603226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603226"/>
                  </a:moveTo>
                  <a:lnTo>
                    <a:pt x="1720068" y="603226"/>
                  </a:lnTo>
                  <a:lnTo>
                    <a:pt x="1711677" y="612302"/>
                  </a:lnTo>
                  <a:lnTo>
                    <a:pt x="1728459" y="612302"/>
                  </a:lnTo>
                  <a:lnTo>
                    <a:pt x="1728459" y="603226"/>
                  </a:lnTo>
                  <a:close/>
                </a:path>
                <a:path w="1728470" h="6216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9" name="TextBox 188">
            <a:extLst>
              <a:ext uri="{FF2B5EF4-FFF2-40B4-BE49-F238E27FC236}">
                <a16:creationId xmlns:a16="http://schemas.microsoft.com/office/drawing/2014/main" id="{DB9761BD-5D02-F6E3-BA31-D7CF77224D6D}"/>
              </a:ext>
            </a:extLst>
          </p:cNvPr>
          <p:cNvSpPr txBox="1"/>
          <p:nvPr/>
        </p:nvSpPr>
        <p:spPr>
          <a:xfrm>
            <a:off x="10090450" y="3259123"/>
            <a:ext cx="1851660" cy="46147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346075" marR="384175">
              <a:lnSpc>
                <a:spcPct val="87719"/>
              </a:lnSpc>
              <a:spcBef>
                <a:spcPts val="235"/>
              </a:spcBef>
            </a:pPr>
            <a:r>
              <a:rPr lang="en-US" sz="950" b="1" spc="-60">
                <a:latin typeface="Arial"/>
                <a:cs typeface="Arial"/>
              </a:rPr>
              <a:t>    FORESTER I</a:t>
            </a:r>
            <a:endParaRPr lang="en-US" sz="950">
              <a:latin typeface="Arial"/>
              <a:cs typeface="Arial"/>
            </a:endParaRPr>
          </a:p>
          <a:p>
            <a:pPr marR="38735">
              <a:lnSpc>
                <a:spcPct val="83732"/>
              </a:lnSpc>
            </a:pPr>
            <a:r>
              <a:rPr lang="en-US" sz="950" b="1" spc="-55">
                <a:latin typeface="Arial"/>
                <a:cs typeface="Arial"/>
              </a:rPr>
              <a:t>                F1691 Vacant</a:t>
            </a:r>
            <a:endParaRPr lang="en-US" sz="950">
              <a:latin typeface="Arial"/>
              <a:cs typeface="Arial"/>
            </a:endParaRPr>
          </a:p>
          <a:p>
            <a:pPr marR="35560">
              <a:lnSpc>
                <a:spcPct val="89572"/>
              </a:lnSpc>
            </a:pPr>
            <a:r>
              <a:rPr lang="en-US" sz="850" spc="-30">
                <a:latin typeface="Arial"/>
                <a:cs typeface="Arial"/>
              </a:rPr>
              <a:t>              Cel</a:t>
            </a:r>
            <a:r>
              <a:rPr lang="en-US" sz="850" spc="-15">
                <a:latin typeface="Arial"/>
                <a:cs typeface="Arial"/>
              </a:rPr>
              <a:t>l</a:t>
            </a:r>
            <a:r>
              <a:rPr lang="en-US" sz="850" spc="-10">
                <a:latin typeface="Arial"/>
                <a:cs typeface="Arial"/>
              </a:rPr>
              <a:t> </a:t>
            </a:r>
            <a:r>
              <a:rPr lang="en-US" sz="850" spc="-45">
                <a:latin typeface="Arial"/>
                <a:cs typeface="Arial"/>
              </a:rPr>
              <a:t>(408) 499-4255</a:t>
            </a:r>
            <a:endParaRPr lang="en-US" sz="850">
              <a:latin typeface="Arial"/>
              <a:cs typeface="Arial"/>
            </a:endParaRPr>
          </a:p>
        </p:txBody>
      </p:sp>
      <p:grpSp>
        <p:nvGrpSpPr>
          <p:cNvPr id="196" name="object 13">
            <a:extLst>
              <a:ext uri="{FF2B5EF4-FFF2-40B4-BE49-F238E27FC236}">
                <a16:creationId xmlns:a16="http://schemas.microsoft.com/office/drawing/2014/main" id="{19806B78-2074-F3F0-9208-398D3FED08B0}"/>
              </a:ext>
            </a:extLst>
          </p:cNvPr>
          <p:cNvGrpSpPr/>
          <p:nvPr/>
        </p:nvGrpSpPr>
        <p:grpSpPr>
          <a:xfrm>
            <a:off x="10147380" y="3930502"/>
            <a:ext cx="1751330" cy="645795"/>
            <a:chOff x="1043243" y="2437994"/>
            <a:chExt cx="1751330" cy="645795"/>
          </a:xfrm>
        </p:grpSpPr>
        <p:sp>
          <p:nvSpPr>
            <p:cNvPr id="197" name="object 14">
              <a:extLst>
                <a:ext uri="{FF2B5EF4-FFF2-40B4-BE49-F238E27FC236}">
                  <a16:creationId xmlns:a16="http://schemas.microsoft.com/office/drawing/2014/main" id="{29DF4DF2-0026-2D33-9FA4-044BCBC71908}"/>
                </a:ext>
              </a:extLst>
            </p:cNvPr>
            <p:cNvSpPr/>
            <p:nvPr/>
          </p:nvSpPr>
          <p:spPr>
            <a:xfrm>
              <a:off x="1065606" y="2462199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70" y="0"/>
                  </a:moveTo>
                  <a:lnTo>
                    <a:pt x="0" y="0"/>
                  </a:lnTo>
                  <a:lnTo>
                    <a:pt x="0" y="621385"/>
                  </a:lnTo>
                  <a:lnTo>
                    <a:pt x="1728470" y="621385"/>
                  </a:lnTo>
                  <a:lnTo>
                    <a:pt x="1728470" y="612305"/>
                  </a:lnTo>
                  <a:lnTo>
                    <a:pt x="1728470" y="603224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8" name="object 15">
              <a:extLst>
                <a:ext uri="{FF2B5EF4-FFF2-40B4-BE49-F238E27FC236}">
                  <a16:creationId xmlns:a16="http://schemas.microsoft.com/office/drawing/2014/main" id="{B1429213-2C3C-5052-C083-2B7F31802AA0}"/>
                </a:ext>
              </a:extLst>
            </p:cNvPr>
            <p:cNvSpPr/>
            <p:nvPr/>
          </p:nvSpPr>
          <p:spPr>
            <a:xfrm>
              <a:off x="1051634" y="2447070"/>
              <a:ext cx="1711960" cy="603250"/>
            </a:xfrm>
            <a:custGeom>
              <a:avLst/>
              <a:gdLst/>
              <a:ahLst/>
              <a:cxnLst/>
              <a:rect l="l" t="t" r="r" b="b"/>
              <a:pathLst>
                <a:path w="1711960" h="603250">
                  <a:moveTo>
                    <a:pt x="1711677" y="0"/>
                  </a:moveTo>
                  <a:lnTo>
                    <a:pt x="0" y="0"/>
                  </a:lnTo>
                  <a:lnTo>
                    <a:pt x="0" y="603226"/>
                  </a:lnTo>
                  <a:lnTo>
                    <a:pt x="1711677" y="603226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9" name="object 16">
              <a:extLst>
                <a:ext uri="{FF2B5EF4-FFF2-40B4-BE49-F238E27FC236}">
                  <a16:creationId xmlns:a16="http://schemas.microsoft.com/office/drawing/2014/main" id="{E9562496-AB5D-28DB-0A59-E12D896A725A}"/>
                </a:ext>
              </a:extLst>
            </p:cNvPr>
            <p:cNvSpPr/>
            <p:nvPr/>
          </p:nvSpPr>
          <p:spPr>
            <a:xfrm>
              <a:off x="1043243" y="2437994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59" y="0"/>
                  </a:moveTo>
                  <a:lnTo>
                    <a:pt x="0" y="0"/>
                  </a:lnTo>
                  <a:lnTo>
                    <a:pt x="0" y="621378"/>
                  </a:lnTo>
                  <a:lnTo>
                    <a:pt x="1728459" y="621378"/>
                  </a:lnTo>
                  <a:lnTo>
                    <a:pt x="1728459" y="612302"/>
                  </a:lnTo>
                  <a:lnTo>
                    <a:pt x="16781" y="612302"/>
                  </a:lnTo>
                  <a:lnTo>
                    <a:pt x="8390" y="603226"/>
                  </a:lnTo>
                  <a:lnTo>
                    <a:pt x="16781" y="60322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21664">
                  <a:moveTo>
                    <a:pt x="16781" y="603226"/>
                  </a:moveTo>
                  <a:lnTo>
                    <a:pt x="8390" y="603226"/>
                  </a:lnTo>
                  <a:lnTo>
                    <a:pt x="16781" y="612302"/>
                  </a:lnTo>
                  <a:lnTo>
                    <a:pt x="16781" y="603226"/>
                  </a:lnTo>
                  <a:close/>
                </a:path>
                <a:path w="1728470" h="621664">
                  <a:moveTo>
                    <a:pt x="1711677" y="603226"/>
                  </a:moveTo>
                  <a:lnTo>
                    <a:pt x="16781" y="603226"/>
                  </a:lnTo>
                  <a:lnTo>
                    <a:pt x="16781" y="612302"/>
                  </a:lnTo>
                  <a:lnTo>
                    <a:pt x="1711677" y="612302"/>
                  </a:lnTo>
                  <a:lnTo>
                    <a:pt x="1711677" y="603226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711677" y="612302"/>
                  </a:lnTo>
                  <a:lnTo>
                    <a:pt x="1720068" y="603226"/>
                  </a:lnTo>
                  <a:lnTo>
                    <a:pt x="1728459" y="603226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603226"/>
                  </a:moveTo>
                  <a:lnTo>
                    <a:pt x="1720068" y="603226"/>
                  </a:lnTo>
                  <a:lnTo>
                    <a:pt x="1711677" y="612302"/>
                  </a:lnTo>
                  <a:lnTo>
                    <a:pt x="1728459" y="612302"/>
                  </a:lnTo>
                  <a:lnTo>
                    <a:pt x="1728459" y="603226"/>
                  </a:lnTo>
                  <a:close/>
                </a:path>
                <a:path w="1728470" h="6216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3" name="TextBox 202">
            <a:extLst>
              <a:ext uri="{FF2B5EF4-FFF2-40B4-BE49-F238E27FC236}">
                <a16:creationId xmlns:a16="http://schemas.microsoft.com/office/drawing/2014/main" id="{4F3310D5-7E1A-662F-7233-1B344E6339B9}"/>
              </a:ext>
            </a:extLst>
          </p:cNvPr>
          <p:cNvSpPr txBox="1"/>
          <p:nvPr/>
        </p:nvSpPr>
        <p:spPr>
          <a:xfrm>
            <a:off x="10126244" y="3883683"/>
            <a:ext cx="1829435" cy="719299"/>
          </a:xfrm>
          <a:prstGeom prst="rect">
            <a:avLst/>
          </a:prstGeom>
          <a:noFill/>
        </p:spPr>
        <p:txBody>
          <a:bodyPr wrap="square" lIns="91440" tIns="45720" rIns="91440" bIns="45720" anchor="ctr">
            <a:spAutoFit/>
          </a:bodyPr>
          <a:lstStyle/>
          <a:p>
            <a:pPr marL="346075" marR="384175">
              <a:lnSpc>
                <a:spcPct val="92592"/>
              </a:lnSpc>
              <a:spcBef>
                <a:spcPts val="235"/>
              </a:spcBef>
            </a:pPr>
            <a:r>
              <a:rPr lang="en-US" sz="900" b="1" spc="-60">
                <a:latin typeface="Arial"/>
                <a:cs typeface="Arial"/>
              </a:rPr>
              <a:t>ENVIRONMENTAL                       SCIENTIST</a:t>
            </a:r>
            <a:endParaRPr lang="en-US" sz="900">
              <a:latin typeface="Arial"/>
              <a:cs typeface="Arial"/>
            </a:endParaRPr>
          </a:p>
          <a:p>
            <a:pPr marR="38735" algn="ctr">
              <a:lnSpc>
                <a:spcPct val="83732"/>
              </a:lnSpc>
            </a:pPr>
            <a:r>
              <a:rPr lang="en-US" sz="950" b="1" spc="-55">
                <a:latin typeface="Arial"/>
                <a:cs typeface="Arial"/>
              </a:rPr>
              <a:t>F1692 Pearl Hoogs</a:t>
            </a:r>
            <a:endParaRPr lang="en-US" sz="950">
              <a:latin typeface="Arial"/>
              <a:cs typeface="Arial"/>
            </a:endParaRPr>
          </a:p>
          <a:p>
            <a:pPr marR="35560" algn="ctr">
              <a:lnSpc>
                <a:spcPct val="89572"/>
              </a:lnSpc>
            </a:pPr>
            <a:r>
              <a:rPr lang="en-US" sz="850" spc="-30">
                <a:latin typeface="Arial"/>
                <a:cs typeface="Arial"/>
              </a:rPr>
              <a:t>Cel</a:t>
            </a:r>
            <a:r>
              <a:rPr lang="en-US" sz="850" spc="-15">
                <a:latin typeface="Arial"/>
                <a:cs typeface="Arial"/>
              </a:rPr>
              <a:t>l</a:t>
            </a:r>
            <a:r>
              <a:rPr lang="en-US" sz="850" spc="-10">
                <a:latin typeface="Arial"/>
                <a:cs typeface="Arial"/>
              </a:rPr>
              <a:t> </a:t>
            </a:r>
            <a:r>
              <a:rPr lang="en-US" sz="850" spc="-45">
                <a:latin typeface="Arial"/>
                <a:cs typeface="Arial"/>
              </a:rPr>
              <a:t>(699) 253-3366</a:t>
            </a:r>
            <a:endParaRPr lang="en-US" sz="850">
              <a:latin typeface="Arial"/>
              <a:cs typeface="Arial"/>
            </a:endParaRPr>
          </a:p>
        </p:txBody>
      </p:sp>
      <p:grpSp>
        <p:nvGrpSpPr>
          <p:cNvPr id="204" name="object 13">
            <a:extLst>
              <a:ext uri="{FF2B5EF4-FFF2-40B4-BE49-F238E27FC236}">
                <a16:creationId xmlns:a16="http://schemas.microsoft.com/office/drawing/2014/main" id="{2C7C5DFE-F81E-4849-2871-0111E3A3245C}"/>
              </a:ext>
            </a:extLst>
          </p:cNvPr>
          <p:cNvGrpSpPr/>
          <p:nvPr/>
        </p:nvGrpSpPr>
        <p:grpSpPr>
          <a:xfrm>
            <a:off x="10154445" y="4629806"/>
            <a:ext cx="1751330" cy="645795"/>
            <a:chOff x="1043243" y="2437994"/>
            <a:chExt cx="1751330" cy="645795"/>
          </a:xfrm>
        </p:grpSpPr>
        <p:sp>
          <p:nvSpPr>
            <p:cNvPr id="205" name="object 14">
              <a:extLst>
                <a:ext uri="{FF2B5EF4-FFF2-40B4-BE49-F238E27FC236}">
                  <a16:creationId xmlns:a16="http://schemas.microsoft.com/office/drawing/2014/main" id="{40055E8D-C342-E047-D0D8-1F5E94B18CA0}"/>
                </a:ext>
              </a:extLst>
            </p:cNvPr>
            <p:cNvSpPr/>
            <p:nvPr/>
          </p:nvSpPr>
          <p:spPr>
            <a:xfrm>
              <a:off x="1065606" y="2462199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70" y="0"/>
                  </a:moveTo>
                  <a:lnTo>
                    <a:pt x="0" y="0"/>
                  </a:lnTo>
                  <a:lnTo>
                    <a:pt x="0" y="621385"/>
                  </a:lnTo>
                  <a:lnTo>
                    <a:pt x="1728470" y="621385"/>
                  </a:lnTo>
                  <a:lnTo>
                    <a:pt x="1728470" y="612305"/>
                  </a:lnTo>
                  <a:lnTo>
                    <a:pt x="1728470" y="603224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6" name="object 15">
              <a:extLst>
                <a:ext uri="{FF2B5EF4-FFF2-40B4-BE49-F238E27FC236}">
                  <a16:creationId xmlns:a16="http://schemas.microsoft.com/office/drawing/2014/main" id="{11E33570-4126-8DEA-0D18-ED06B0150692}"/>
                </a:ext>
              </a:extLst>
            </p:cNvPr>
            <p:cNvSpPr/>
            <p:nvPr/>
          </p:nvSpPr>
          <p:spPr>
            <a:xfrm>
              <a:off x="1051634" y="2447070"/>
              <a:ext cx="1711960" cy="603250"/>
            </a:xfrm>
            <a:custGeom>
              <a:avLst/>
              <a:gdLst/>
              <a:ahLst/>
              <a:cxnLst/>
              <a:rect l="l" t="t" r="r" b="b"/>
              <a:pathLst>
                <a:path w="1711960" h="603250">
                  <a:moveTo>
                    <a:pt x="1711677" y="0"/>
                  </a:moveTo>
                  <a:lnTo>
                    <a:pt x="0" y="0"/>
                  </a:lnTo>
                  <a:lnTo>
                    <a:pt x="0" y="603226"/>
                  </a:lnTo>
                  <a:lnTo>
                    <a:pt x="1711677" y="603226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7" name="object 16">
              <a:extLst>
                <a:ext uri="{FF2B5EF4-FFF2-40B4-BE49-F238E27FC236}">
                  <a16:creationId xmlns:a16="http://schemas.microsoft.com/office/drawing/2014/main" id="{CA584FBB-47A8-6194-093A-51F6A3844112}"/>
                </a:ext>
              </a:extLst>
            </p:cNvPr>
            <p:cNvSpPr/>
            <p:nvPr/>
          </p:nvSpPr>
          <p:spPr>
            <a:xfrm>
              <a:off x="1043243" y="2437994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59" y="0"/>
                  </a:moveTo>
                  <a:lnTo>
                    <a:pt x="0" y="0"/>
                  </a:lnTo>
                  <a:lnTo>
                    <a:pt x="0" y="621378"/>
                  </a:lnTo>
                  <a:lnTo>
                    <a:pt x="1728459" y="621378"/>
                  </a:lnTo>
                  <a:lnTo>
                    <a:pt x="1728459" y="612302"/>
                  </a:lnTo>
                  <a:lnTo>
                    <a:pt x="16781" y="612302"/>
                  </a:lnTo>
                  <a:lnTo>
                    <a:pt x="8390" y="603226"/>
                  </a:lnTo>
                  <a:lnTo>
                    <a:pt x="16781" y="60322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21664">
                  <a:moveTo>
                    <a:pt x="16781" y="603226"/>
                  </a:moveTo>
                  <a:lnTo>
                    <a:pt x="8390" y="603226"/>
                  </a:lnTo>
                  <a:lnTo>
                    <a:pt x="16781" y="612302"/>
                  </a:lnTo>
                  <a:lnTo>
                    <a:pt x="16781" y="603226"/>
                  </a:lnTo>
                  <a:close/>
                </a:path>
                <a:path w="1728470" h="621664">
                  <a:moveTo>
                    <a:pt x="1711677" y="603226"/>
                  </a:moveTo>
                  <a:lnTo>
                    <a:pt x="16781" y="603226"/>
                  </a:lnTo>
                  <a:lnTo>
                    <a:pt x="16781" y="612302"/>
                  </a:lnTo>
                  <a:lnTo>
                    <a:pt x="1711677" y="612302"/>
                  </a:lnTo>
                  <a:lnTo>
                    <a:pt x="1711677" y="603226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711677" y="612302"/>
                  </a:lnTo>
                  <a:lnTo>
                    <a:pt x="1720068" y="603226"/>
                  </a:lnTo>
                  <a:lnTo>
                    <a:pt x="1728459" y="603226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603226"/>
                  </a:moveTo>
                  <a:lnTo>
                    <a:pt x="1720068" y="603226"/>
                  </a:lnTo>
                  <a:lnTo>
                    <a:pt x="1711677" y="612302"/>
                  </a:lnTo>
                  <a:lnTo>
                    <a:pt x="1728459" y="612302"/>
                  </a:lnTo>
                  <a:lnTo>
                    <a:pt x="1728459" y="603226"/>
                  </a:lnTo>
                  <a:close/>
                </a:path>
                <a:path w="1728470" h="6216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09" name="TextBox 208">
            <a:extLst>
              <a:ext uri="{FF2B5EF4-FFF2-40B4-BE49-F238E27FC236}">
                <a16:creationId xmlns:a16="http://schemas.microsoft.com/office/drawing/2014/main" id="{97655A10-3B08-56A3-F9F8-1F5C3F36F262}"/>
              </a:ext>
            </a:extLst>
          </p:cNvPr>
          <p:cNvSpPr txBox="1"/>
          <p:nvPr/>
        </p:nvSpPr>
        <p:spPr>
          <a:xfrm>
            <a:off x="9992486" y="4691769"/>
            <a:ext cx="2123633" cy="46615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R="38100" algn="ctr">
              <a:lnSpc>
                <a:spcPct val="89314"/>
              </a:lnSpc>
              <a:spcBef>
                <a:spcPts val="160"/>
              </a:spcBef>
            </a:pPr>
            <a:r>
              <a:rPr lang="en-US" sz="950" b="1" spc="-55">
                <a:latin typeface="Arial"/>
                <a:cs typeface="Arial"/>
              </a:rPr>
              <a:t>PRE-FIRE ENGINEER</a:t>
            </a:r>
            <a:endParaRPr lang="en-US" sz="950">
              <a:latin typeface="Arial"/>
              <a:cs typeface="Arial"/>
            </a:endParaRPr>
          </a:p>
          <a:p>
            <a:pPr marR="38735" algn="ctr">
              <a:lnSpc>
                <a:spcPct val="87719"/>
              </a:lnSpc>
            </a:pPr>
            <a:r>
              <a:rPr lang="en-US" sz="950" b="1" spc="-50">
                <a:latin typeface="Arial"/>
                <a:cs typeface="Arial"/>
              </a:rPr>
              <a:t>P1</a:t>
            </a:r>
            <a:r>
              <a:rPr lang="en-US" sz="950" b="1" spc="-45">
                <a:latin typeface="Arial"/>
                <a:cs typeface="Arial"/>
              </a:rPr>
              <a:t>6</a:t>
            </a:r>
            <a:r>
              <a:rPr lang="en-US" sz="950" b="1" spc="-35">
                <a:latin typeface="Arial"/>
                <a:cs typeface="Arial"/>
              </a:rPr>
              <a:t>2</a:t>
            </a:r>
            <a:r>
              <a:rPr lang="en-US" sz="950" b="1" spc="-40">
                <a:latin typeface="Arial"/>
                <a:cs typeface="Arial"/>
              </a:rPr>
              <a:t>5</a:t>
            </a:r>
            <a:r>
              <a:rPr lang="en-US" sz="950" b="1" spc="-25">
                <a:latin typeface="Arial"/>
                <a:cs typeface="Arial"/>
              </a:rPr>
              <a:t> </a:t>
            </a:r>
            <a:r>
              <a:rPr lang="en-US" sz="950" b="1" spc="-55">
                <a:latin typeface="Arial"/>
                <a:cs typeface="Arial"/>
              </a:rPr>
              <a:t>John Reynolds</a:t>
            </a:r>
            <a:endParaRPr lang="en-US" sz="950">
              <a:latin typeface="Arial"/>
              <a:cs typeface="Arial"/>
            </a:endParaRPr>
          </a:p>
          <a:p>
            <a:pPr marR="38735" algn="ctr">
              <a:lnSpc>
                <a:spcPct val="88235"/>
              </a:lnSpc>
            </a:pPr>
            <a:r>
              <a:rPr lang="en-US" sz="850" spc="-30">
                <a:latin typeface="Arial"/>
                <a:cs typeface="Arial"/>
              </a:rPr>
              <a:t>Cel</a:t>
            </a:r>
            <a:r>
              <a:rPr lang="en-US" sz="850" spc="-15">
                <a:latin typeface="Arial"/>
                <a:cs typeface="Arial"/>
              </a:rPr>
              <a:t>l </a:t>
            </a:r>
            <a:r>
              <a:rPr lang="en-US" sz="850" spc="-20">
                <a:latin typeface="Arial"/>
                <a:cs typeface="Arial"/>
              </a:rPr>
              <a:t>(</a:t>
            </a:r>
            <a:r>
              <a:rPr lang="en-US" sz="850" spc="-45">
                <a:latin typeface="Arial"/>
                <a:cs typeface="Arial"/>
              </a:rPr>
              <a:t>4</a:t>
            </a:r>
            <a:r>
              <a:rPr lang="en-US" sz="850" spc="-35">
                <a:latin typeface="Arial"/>
                <a:cs typeface="Arial"/>
              </a:rPr>
              <a:t>08</a:t>
            </a:r>
            <a:r>
              <a:rPr lang="en-US" sz="850" spc="-20">
                <a:latin typeface="Arial"/>
                <a:cs typeface="Arial"/>
              </a:rPr>
              <a:t>)</a:t>
            </a:r>
            <a:r>
              <a:rPr lang="en-US" sz="850" spc="-15">
                <a:latin typeface="Arial"/>
                <a:cs typeface="Arial"/>
              </a:rPr>
              <a:t> </a:t>
            </a:r>
            <a:r>
              <a:rPr lang="en-US" sz="850" spc="-45">
                <a:latin typeface="Arial"/>
                <a:cs typeface="Arial"/>
              </a:rPr>
              <a:t>489-2086</a:t>
            </a:r>
            <a:endParaRPr lang="en-US" sz="850">
              <a:latin typeface="Arial"/>
              <a:cs typeface="Arial"/>
            </a:endParaRPr>
          </a:p>
        </p:txBody>
      </p:sp>
      <p:grpSp>
        <p:nvGrpSpPr>
          <p:cNvPr id="210" name="object 13">
            <a:extLst>
              <a:ext uri="{FF2B5EF4-FFF2-40B4-BE49-F238E27FC236}">
                <a16:creationId xmlns:a16="http://schemas.microsoft.com/office/drawing/2014/main" id="{E6878E34-FE05-9EC0-B81C-6B7DA297B873}"/>
              </a:ext>
            </a:extLst>
          </p:cNvPr>
          <p:cNvGrpSpPr/>
          <p:nvPr/>
        </p:nvGrpSpPr>
        <p:grpSpPr>
          <a:xfrm>
            <a:off x="431345" y="5161275"/>
            <a:ext cx="1751330" cy="645795"/>
            <a:chOff x="1043243" y="2437994"/>
            <a:chExt cx="1751330" cy="645795"/>
          </a:xfrm>
        </p:grpSpPr>
        <p:sp>
          <p:nvSpPr>
            <p:cNvPr id="211" name="object 14">
              <a:extLst>
                <a:ext uri="{FF2B5EF4-FFF2-40B4-BE49-F238E27FC236}">
                  <a16:creationId xmlns:a16="http://schemas.microsoft.com/office/drawing/2014/main" id="{2F988F82-17F0-9840-C246-300E94633E1B}"/>
                </a:ext>
              </a:extLst>
            </p:cNvPr>
            <p:cNvSpPr/>
            <p:nvPr/>
          </p:nvSpPr>
          <p:spPr>
            <a:xfrm>
              <a:off x="1065606" y="2462199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70" y="0"/>
                  </a:moveTo>
                  <a:lnTo>
                    <a:pt x="0" y="0"/>
                  </a:lnTo>
                  <a:lnTo>
                    <a:pt x="0" y="621385"/>
                  </a:lnTo>
                  <a:lnTo>
                    <a:pt x="1728470" y="621385"/>
                  </a:lnTo>
                  <a:lnTo>
                    <a:pt x="1728470" y="612305"/>
                  </a:lnTo>
                  <a:lnTo>
                    <a:pt x="1728470" y="603224"/>
                  </a:lnTo>
                  <a:lnTo>
                    <a:pt x="1728470" y="18148"/>
                  </a:lnTo>
                  <a:lnTo>
                    <a:pt x="1728470" y="9080"/>
                  </a:lnTo>
                  <a:lnTo>
                    <a:pt x="1728470" y="0"/>
                  </a:lnTo>
                  <a:close/>
                </a:path>
              </a:pathLst>
            </a:custGeom>
            <a:solidFill>
              <a:srgbClr val="80808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2" name="object 15">
              <a:extLst>
                <a:ext uri="{FF2B5EF4-FFF2-40B4-BE49-F238E27FC236}">
                  <a16:creationId xmlns:a16="http://schemas.microsoft.com/office/drawing/2014/main" id="{93B70F39-4AA7-43B4-4D1F-20C39A9B3987}"/>
                </a:ext>
              </a:extLst>
            </p:cNvPr>
            <p:cNvSpPr/>
            <p:nvPr/>
          </p:nvSpPr>
          <p:spPr>
            <a:xfrm>
              <a:off x="1051634" y="2447070"/>
              <a:ext cx="1711960" cy="603250"/>
            </a:xfrm>
            <a:custGeom>
              <a:avLst/>
              <a:gdLst/>
              <a:ahLst/>
              <a:cxnLst/>
              <a:rect l="l" t="t" r="r" b="b"/>
              <a:pathLst>
                <a:path w="1711960" h="603250">
                  <a:moveTo>
                    <a:pt x="1711677" y="0"/>
                  </a:moveTo>
                  <a:lnTo>
                    <a:pt x="0" y="0"/>
                  </a:lnTo>
                  <a:lnTo>
                    <a:pt x="0" y="603226"/>
                  </a:lnTo>
                  <a:lnTo>
                    <a:pt x="1711677" y="603226"/>
                  </a:lnTo>
                  <a:lnTo>
                    <a:pt x="171167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3" name="object 16">
              <a:extLst>
                <a:ext uri="{FF2B5EF4-FFF2-40B4-BE49-F238E27FC236}">
                  <a16:creationId xmlns:a16="http://schemas.microsoft.com/office/drawing/2014/main" id="{EA2AF533-948B-7456-F38F-D6925BDF360A}"/>
                </a:ext>
              </a:extLst>
            </p:cNvPr>
            <p:cNvSpPr/>
            <p:nvPr/>
          </p:nvSpPr>
          <p:spPr>
            <a:xfrm>
              <a:off x="1043243" y="2437994"/>
              <a:ext cx="1728470" cy="621665"/>
            </a:xfrm>
            <a:custGeom>
              <a:avLst/>
              <a:gdLst/>
              <a:ahLst/>
              <a:cxnLst/>
              <a:rect l="l" t="t" r="r" b="b"/>
              <a:pathLst>
                <a:path w="1728470" h="621664">
                  <a:moveTo>
                    <a:pt x="1728459" y="0"/>
                  </a:moveTo>
                  <a:lnTo>
                    <a:pt x="0" y="0"/>
                  </a:lnTo>
                  <a:lnTo>
                    <a:pt x="0" y="621378"/>
                  </a:lnTo>
                  <a:lnTo>
                    <a:pt x="1728459" y="621378"/>
                  </a:lnTo>
                  <a:lnTo>
                    <a:pt x="1728459" y="612302"/>
                  </a:lnTo>
                  <a:lnTo>
                    <a:pt x="16781" y="612302"/>
                  </a:lnTo>
                  <a:lnTo>
                    <a:pt x="8390" y="603226"/>
                  </a:lnTo>
                  <a:lnTo>
                    <a:pt x="16781" y="603226"/>
                  </a:lnTo>
                  <a:lnTo>
                    <a:pt x="16781" y="18151"/>
                  </a:lnTo>
                  <a:lnTo>
                    <a:pt x="8390" y="18151"/>
                  </a:lnTo>
                  <a:lnTo>
                    <a:pt x="16781" y="9075"/>
                  </a:lnTo>
                  <a:lnTo>
                    <a:pt x="1728459" y="9075"/>
                  </a:lnTo>
                  <a:lnTo>
                    <a:pt x="1728459" y="0"/>
                  </a:lnTo>
                  <a:close/>
                </a:path>
                <a:path w="1728470" h="621664">
                  <a:moveTo>
                    <a:pt x="16781" y="603226"/>
                  </a:moveTo>
                  <a:lnTo>
                    <a:pt x="8390" y="603226"/>
                  </a:lnTo>
                  <a:lnTo>
                    <a:pt x="16781" y="612302"/>
                  </a:lnTo>
                  <a:lnTo>
                    <a:pt x="16781" y="603226"/>
                  </a:lnTo>
                  <a:close/>
                </a:path>
                <a:path w="1728470" h="621664">
                  <a:moveTo>
                    <a:pt x="1711677" y="603226"/>
                  </a:moveTo>
                  <a:lnTo>
                    <a:pt x="16781" y="603226"/>
                  </a:lnTo>
                  <a:lnTo>
                    <a:pt x="16781" y="612302"/>
                  </a:lnTo>
                  <a:lnTo>
                    <a:pt x="1711677" y="612302"/>
                  </a:lnTo>
                  <a:lnTo>
                    <a:pt x="1711677" y="603226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711677" y="612302"/>
                  </a:lnTo>
                  <a:lnTo>
                    <a:pt x="1720068" y="603226"/>
                  </a:lnTo>
                  <a:lnTo>
                    <a:pt x="1728459" y="603226"/>
                  </a:lnTo>
                  <a:lnTo>
                    <a:pt x="1728459" y="18151"/>
                  </a:lnTo>
                  <a:lnTo>
                    <a:pt x="1720068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603226"/>
                  </a:moveTo>
                  <a:lnTo>
                    <a:pt x="1720068" y="603226"/>
                  </a:lnTo>
                  <a:lnTo>
                    <a:pt x="1711677" y="612302"/>
                  </a:lnTo>
                  <a:lnTo>
                    <a:pt x="1728459" y="612302"/>
                  </a:lnTo>
                  <a:lnTo>
                    <a:pt x="1728459" y="603226"/>
                  </a:lnTo>
                  <a:close/>
                </a:path>
                <a:path w="1728470" h="621664">
                  <a:moveTo>
                    <a:pt x="16781" y="9075"/>
                  </a:moveTo>
                  <a:lnTo>
                    <a:pt x="8390" y="18151"/>
                  </a:lnTo>
                  <a:lnTo>
                    <a:pt x="16781" y="18151"/>
                  </a:lnTo>
                  <a:lnTo>
                    <a:pt x="16781" y="9075"/>
                  </a:lnTo>
                  <a:close/>
                </a:path>
                <a:path w="1728470" h="621664">
                  <a:moveTo>
                    <a:pt x="1711677" y="9075"/>
                  </a:moveTo>
                  <a:lnTo>
                    <a:pt x="16781" y="9075"/>
                  </a:lnTo>
                  <a:lnTo>
                    <a:pt x="16781" y="18151"/>
                  </a:lnTo>
                  <a:lnTo>
                    <a:pt x="1711677" y="18151"/>
                  </a:lnTo>
                  <a:lnTo>
                    <a:pt x="1711677" y="9075"/>
                  </a:lnTo>
                  <a:close/>
                </a:path>
                <a:path w="1728470" h="621664">
                  <a:moveTo>
                    <a:pt x="1728459" y="9075"/>
                  </a:moveTo>
                  <a:lnTo>
                    <a:pt x="1711677" y="9075"/>
                  </a:lnTo>
                  <a:lnTo>
                    <a:pt x="1720068" y="18151"/>
                  </a:lnTo>
                  <a:lnTo>
                    <a:pt x="1728459" y="18151"/>
                  </a:lnTo>
                  <a:lnTo>
                    <a:pt x="1728459" y="9075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29934" y="5224672"/>
            <a:ext cx="1723866" cy="512063"/>
          </a:xfrm>
          <a:prstGeom prst="rect">
            <a:avLst/>
          </a:prstGeom>
        </p:spPr>
        <p:txBody>
          <a:bodyPr vert="horz" wrap="square" lIns="0" tIns="21590" rIns="0" bIns="0" rtlCol="0" anchor="t">
            <a:spAutoFit/>
          </a:bodyPr>
          <a:lstStyle/>
          <a:p>
            <a:pPr marR="38735" algn="ctr">
              <a:lnSpc>
                <a:spcPct val="89314"/>
              </a:lnSpc>
              <a:spcBef>
                <a:spcPts val="170"/>
              </a:spcBef>
            </a:pPr>
            <a:r>
              <a:rPr sz="950" b="1" spc="-55" dirty="0">
                <a:latin typeface="Arial"/>
                <a:cs typeface="Arial"/>
              </a:rPr>
              <a:t>ECC</a:t>
            </a:r>
            <a:r>
              <a:rPr sz="950" b="1" spc="-20" dirty="0">
                <a:latin typeface="Arial"/>
                <a:cs typeface="Arial"/>
              </a:rPr>
              <a:t> </a:t>
            </a:r>
            <a:r>
              <a:rPr sz="950" b="1" spc="-50" dirty="0">
                <a:latin typeface="Arial"/>
                <a:cs typeface="Arial"/>
              </a:rPr>
              <a:t>BAT</a:t>
            </a:r>
            <a:r>
              <a:rPr sz="950" b="1" spc="-45" dirty="0">
                <a:latin typeface="Arial"/>
                <a:cs typeface="Arial"/>
              </a:rPr>
              <a:t>T</a:t>
            </a:r>
            <a:r>
              <a:rPr sz="950" b="1" spc="-55" dirty="0">
                <a:latin typeface="Arial"/>
                <a:cs typeface="Arial"/>
              </a:rPr>
              <a:t>A</a:t>
            </a:r>
            <a:r>
              <a:rPr sz="950" b="1" spc="-35" dirty="0">
                <a:latin typeface="Arial"/>
                <a:cs typeface="Arial"/>
              </a:rPr>
              <a:t>L</a:t>
            </a:r>
            <a:r>
              <a:rPr sz="950" b="1" spc="-40" dirty="0">
                <a:latin typeface="Arial"/>
                <a:cs typeface="Arial"/>
              </a:rPr>
              <a:t>IO</a:t>
            </a:r>
            <a:r>
              <a:rPr sz="950" b="1" spc="-55" dirty="0">
                <a:latin typeface="Arial"/>
                <a:cs typeface="Arial"/>
              </a:rPr>
              <a:t>N</a:t>
            </a:r>
            <a:endParaRPr lang="en-US" sz="950" dirty="0">
              <a:latin typeface="Arial"/>
              <a:cs typeface="Arial"/>
            </a:endParaRPr>
          </a:p>
          <a:p>
            <a:pPr marR="39370" algn="ctr">
              <a:lnSpc>
                <a:spcPct val="87719"/>
              </a:lnSpc>
            </a:pPr>
            <a:r>
              <a:rPr sz="950" b="1" spc="-50" dirty="0">
                <a:latin typeface="Arial"/>
                <a:cs typeface="Arial"/>
              </a:rPr>
              <a:t>B1</a:t>
            </a:r>
            <a:r>
              <a:rPr sz="950" b="1" spc="-45" dirty="0">
                <a:latin typeface="Arial"/>
                <a:cs typeface="Arial"/>
              </a:rPr>
              <a:t>6</a:t>
            </a:r>
            <a:r>
              <a:rPr sz="950" b="1" spc="-35" dirty="0">
                <a:latin typeface="Arial"/>
                <a:cs typeface="Arial"/>
              </a:rPr>
              <a:t>0</a:t>
            </a:r>
            <a:r>
              <a:rPr sz="950" b="1" spc="-40" dirty="0">
                <a:latin typeface="Arial"/>
                <a:cs typeface="Arial"/>
              </a:rPr>
              <a:t>9</a:t>
            </a:r>
            <a:r>
              <a:rPr sz="950" b="1" spc="-25" dirty="0">
                <a:latin typeface="Arial"/>
                <a:cs typeface="Arial"/>
              </a:rPr>
              <a:t> </a:t>
            </a:r>
            <a:r>
              <a:rPr lang="en-US" sz="950" b="1" spc="-45" dirty="0">
                <a:latin typeface="Arial"/>
                <a:cs typeface="Arial"/>
              </a:rPr>
              <a:t>Erik Alldrin</a:t>
            </a:r>
            <a:endParaRPr sz="950" dirty="0">
              <a:latin typeface="Arial"/>
              <a:cs typeface="Arial"/>
            </a:endParaRPr>
          </a:p>
          <a:p>
            <a:pPr marR="36195" algn="ctr">
              <a:lnSpc>
                <a:spcPct val="87789"/>
              </a:lnSpc>
            </a:pPr>
            <a:r>
              <a:rPr sz="850" spc="-50" dirty="0">
                <a:latin typeface="Arial"/>
                <a:cs typeface="Arial"/>
              </a:rPr>
              <a:t>C</a:t>
            </a:r>
            <a:r>
              <a:rPr sz="850" spc="-35" dirty="0">
                <a:latin typeface="Arial"/>
                <a:cs typeface="Arial"/>
              </a:rPr>
              <a:t>e</a:t>
            </a:r>
            <a:r>
              <a:rPr sz="850" spc="-15" dirty="0">
                <a:latin typeface="Arial"/>
                <a:cs typeface="Arial"/>
              </a:rPr>
              <a:t>ll </a:t>
            </a:r>
            <a:r>
              <a:rPr sz="850" spc="-20" dirty="0">
                <a:latin typeface="Arial"/>
                <a:cs typeface="Arial"/>
              </a:rPr>
              <a:t>(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08</a:t>
            </a:r>
            <a:r>
              <a:rPr sz="850" spc="-20" dirty="0">
                <a:latin typeface="Arial"/>
                <a:cs typeface="Arial"/>
              </a:rPr>
              <a:t>)</a:t>
            </a:r>
            <a:r>
              <a:rPr sz="850" spc="-15" dirty="0">
                <a:latin typeface="Arial"/>
                <a:cs typeface="Arial"/>
              </a:rPr>
              <a:t> </a:t>
            </a:r>
            <a:r>
              <a:rPr sz="850" spc="-45" dirty="0">
                <a:latin typeface="Arial"/>
                <a:cs typeface="Arial"/>
              </a:rPr>
              <a:t>4</a:t>
            </a:r>
            <a:r>
              <a:rPr sz="850" spc="-35" dirty="0">
                <a:latin typeface="Arial"/>
                <a:cs typeface="Arial"/>
              </a:rPr>
              <a:t>7</a:t>
            </a:r>
            <a:r>
              <a:rPr sz="850" spc="-30" dirty="0">
                <a:latin typeface="Arial"/>
                <a:cs typeface="Arial"/>
              </a:rPr>
              <a:t>2</a:t>
            </a:r>
            <a:r>
              <a:rPr sz="850" spc="-20" dirty="0">
                <a:latin typeface="Arial"/>
                <a:cs typeface="Arial"/>
              </a:rPr>
              <a:t>-</a:t>
            </a:r>
            <a:r>
              <a:rPr sz="850" spc="-35" dirty="0">
                <a:latin typeface="Arial"/>
                <a:cs typeface="Arial"/>
              </a:rPr>
              <a:t>1</a:t>
            </a:r>
            <a:r>
              <a:rPr sz="850" spc="-45" dirty="0">
                <a:latin typeface="Arial"/>
                <a:cs typeface="Arial"/>
              </a:rPr>
              <a:t>6</a:t>
            </a:r>
            <a:r>
              <a:rPr sz="850" spc="-35" dirty="0">
                <a:latin typeface="Arial"/>
                <a:cs typeface="Arial"/>
              </a:rPr>
              <a:t>09</a:t>
            </a:r>
            <a:endParaRPr sz="850" dirty="0">
              <a:latin typeface="Arial"/>
              <a:cs typeface="Arial"/>
            </a:endParaRPr>
          </a:p>
          <a:p>
            <a:pPr marR="8890" algn="ctr">
              <a:lnSpc>
                <a:spcPct val="89126"/>
              </a:lnSpc>
            </a:pPr>
            <a:endParaRPr sz="850" spc="-4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80914D3-7A34-8A1D-C5B9-30F409AA8D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131" y="251483"/>
            <a:ext cx="6953250" cy="64293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E487E69-F7E0-43DB-23D5-60ED377FFB4D}"/>
              </a:ext>
            </a:extLst>
          </p:cNvPr>
          <p:cNvSpPr txBox="1"/>
          <p:nvPr/>
        </p:nvSpPr>
        <p:spPr>
          <a:xfrm>
            <a:off x="436755" y="2574072"/>
            <a:ext cx="3588834" cy="76944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4400"/>
              <a:t>SNOWPACK</a:t>
            </a:r>
          </a:p>
        </p:txBody>
      </p:sp>
    </p:spTree>
    <p:extLst>
      <p:ext uri="{BB962C8B-B14F-4D97-AF65-F5344CB8AC3E}">
        <p14:creationId xmlns:p14="http://schemas.microsoft.com/office/powerpoint/2010/main" val="32190679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4287548-902C-ADB6-1F0C-91887C2CBE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72" y="1299624"/>
            <a:ext cx="6259550" cy="544597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606F690-C2E3-01A5-C1BA-F9AC8D1F8C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889" y="1297027"/>
            <a:ext cx="5860199" cy="5453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E8F52B1-0F9D-5DD8-266F-2C9D4D13B672}"/>
              </a:ext>
            </a:extLst>
          </p:cNvPr>
          <p:cNvSpPr txBox="1"/>
          <p:nvPr/>
        </p:nvSpPr>
        <p:spPr>
          <a:xfrm>
            <a:off x="3484756" y="297365"/>
            <a:ext cx="560534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California Drought Monitor</a:t>
            </a:r>
          </a:p>
        </p:txBody>
      </p:sp>
    </p:spTree>
    <p:extLst>
      <p:ext uri="{BB962C8B-B14F-4D97-AF65-F5344CB8AC3E}">
        <p14:creationId xmlns:p14="http://schemas.microsoft.com/office/powerpoint/2010/main" val="12949226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333E5B-1020-2F53-78B9-CF4B25BAAD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997" y="1322457"/>
            <a:ext cx="3920741" cy="27645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9983BB-5001-C94E-9435-F8812C8FC6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1140" y="4114965"/>
            <a:ext cx="3920741" cy="27186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601A00B-ADAE-B5E6-CF18-5B03CF69E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692" y="4114966"/>
            <a:ext cx="4131898" cy="27186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3A76C26-E878-FB33-D1A6-71253CF51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60132" y="1325369"/>
            <a:ext cx="4131898" cy="27645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C42175-201E-8481-54F1-39C42DFE2C4C}"/>
              </a:ext>
            </a:extLst>
          </p:cNvPr>
          <p:cNvSpPr txBox="1"/>
          <p:nvPr/>
        </p:nvSpPr>
        <p:spPr>
          <a:xfrm>
            <a:off x="3622018" y="104123"/>
            <a:ext cx="4564565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Fuel Moisture Levels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DAA9D0D-D188-600F-3ED0-B9EFEEDB7A95}"/>
              </a:ext>
            </a:extLst>
          </p:cNvPr>
          <p:cNvSpPr txBox="1"/>
          <p:nvPr/>
        </p:nvSpPr>
        <p:spPr>
          <a:xfrm>
            <a:off x="2300779" y="754946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100 Hour Fuels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818AE2-2CEB-A714-F1B3-1621C4558EDF}"/>
              </a:ext>
            </a:extLst>
          </p:cNvPr>
          <p:cNvSpPr txBox="1"/>
          <p:nvPr/>
        </p:nvSpPr>
        <p:spPr>
          <a:xfrm>
            <a:off x="8502357" y="754498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/>
              <a:t>1,000 Hour Fuels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B4B929-2141-EFA2-5919-88C66BA85A3E}"/>
              </a:ext>
            </a:extLst>
          </p:cNvPr>
          <p:cNvSpPr txBox="1"/>
          <p:nvPr/>
        </p:nvSpPr>
        <p:spPr>
          <a:xfrm>
            <a:off x="6165974" y="2335934"/>
            <a:ext cx="1402815" cy="37494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Bay Marine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44E0456-A098-133C-63F6-27E6A2FDF527}"/>
              </a:ext>
            </a:extLst>
          </p:cNvPr>
          <p:cNvSpPr txBox="1"/>
          <p:nvPr/>
        </p:nvSpPr>
        <p:spPr>
          <a:xfrm>
            <a:off x="6119510" y="4650260"/>
            <a:ext cx="150380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Diablo / SC Mountains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7B79EA-D3E6-41C0-17FA-4DC1224047E4}"/>
              </a:ext>
            </a:extLst>
          </p:cNvPr>
          <p:cNvSpPr txBox="1"/>
          <p:nvPr/>
        </p:nvSpPr>
        <p:spPr>
          <a:xfrm>
            <a:off x="399585" y="2286000"/>
            <a:ext cx="2743200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Bay Marine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645008-A53F-0CC5-CBCF-4DAFDFF38C08}"/>
              </a:ext>
            </a:extLst>
          </p:cNvPr>
          <p:cNvSpPr txBox="1"/>
          <p:nvPr/>
        </p:nvSpPr>
        <p:spPr>
          <a:xfrm>
            <a:off x="399137" y="4651939"/>
            <a:ext cx="137527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Diablo / SC Mountains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38E0EB8-0418-B70F-9D5E-ABC992463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3804" y="2328574"/>
            <a:ext cx="1331091" cy="32798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3B06305-B695-B146-5ABC-1CF0369AF6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55611" y="5183781"/>
            <a:ext cx="1331091" cy="3004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F5B38-FBF0-7B81-8E73-D3AB13FE2F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6527" y="2374480"/>
            <a:ext cx="1331090" cy="3096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9A85B5C-439F-7EBD-B46E-44E9852332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24069" y="5183781"/>
            <a:ext cx="1331091" cy="31880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80A62C7-FCB7-4E2D-2E5A-F19179AC54E6}"/>
              </a:ext>
            </a:extLst>
          </p:cNvPr>
          <p:cNvSpPr txBox="1"/>
          <p:nvPr/>
        </p:nvSpPr>
        <p:spPr>
          <a:xfrm>
            <a:off x="3800820" y="5205470"/>
            <a:ext cx="622452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Avg.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D3D29D7-4810-CC6E-9F6E-2542DE135FCE}"/>
              </a:ext>
            </a:extLst>
          </p:cNvPr>
          <p:cNvSpPr txBox="1"/>
          <p:nvPr/>
        </p:nvSpPr>
        <p:spPr>
          <a:xfrm>
            <a:off x="9832554" y="5223831"/>
            <a:ext cx="457200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Avg.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73C9E4A-0D1C-A014-9618-E1CB7CD88D5D}"/>
              </a:ext>
            </a:extLst>
          </p:cNvPr>
          <p:cNvSpPr txBox="1"/>
          <p:nvPr/>
        </p:nvSpPr>
        <p:spPr>
          <a:xfrm>
            <a:off x="9795832" y="2396169"/>
            <a:ext cx="57654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Avg.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CB4B887-43DD-F257-AC32-A54D16C81BE3}"/>
              </a:ext>
            </a:extLst>
          </p:cNvPr>
          <p:cNvSpPr txBox="1"/>
          <p:nvPr/>
        </p:nvSpPr>
        <p:spPr>
          <a:xfrm>
            <a:off x="3626386" y="2368626"/>
            <a:ext cx="576549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000" b="1"/>
              <a:t>Avg.</a:t>
            </a:r>
          </a:p>
        </p:txBody>
      </p:sp>
    </p:spTree>
    <p:extLst>
      <p:ext uri="{BB962C8B-B14F-4D97-AF65-F5344CB8AC3E}">
        <p14:creationId xmlns:p14="http://schemas.microsoft.com/office/powerpoint/2010/main" val="702200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5640456-1FF8-CB88-DB83-EF267ADC99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9037" y="1129286"/>
            <a:ext cx="6822769" cy="43790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8486538-22C9-99E3-CFA7-2F0A6F5155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933" y="5275071"/>
            <a:ext cx="222518" cy="80641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70090C-87AC-BC46-0598-09A503E071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0169" y="6171494"/>
            <a:ext cx="12192000" cy="3906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60D688-A4E4-2895-075E-B8CF7F0E954D}"/>
              </a:ext>
            </a:extLst>
          </p:cNvPr>
          <p:cNvSpPr txBox="1"/>
          <p:nvPr/>
        </p:nvSpPr>
        <p:spPr>
          <a:xfrm>
            <a:off x="2194192" y="211156"/>
            <a:ext cx="725093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El Nino Southern Oscillation (ENSO)</a:t>
            </a:r>
          </a:p>
        </p:txBody>
      </p:sp>
    </p:spTree>
    <p:extLst>
      <p:ext uri="{BB962C8B-B14F-4D97-AF65-F5344CB8AC3E}">
        <p14:creationId xmlns:p14="http://schemas.microsoft.com/office/powerpoint/2010/main" val="1192248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E8FBDCB-A10D-BC64-7EC3-5359ADF097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13" y="2104909"/>
            <a:ext cx="6151523" cy="4636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D44BE6D-7F70-2620-8EE3-2A280961F0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7745" y="2104910"/>
            <a:ext cx="5946852" cy="46368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3082E99-16AD-12FD-6308-F470A0C39CDC}"/>
              </a:ext>
            </a:extLst>
          </p:cNvPr>
          <p:cNvSpPr txBox="1"/>
          <p:nvPr/>
        </p:nvSpPr>
        <p:spPr>
          <a:xfrm>
            <a:off x="2797098" y="269488"/>
            <a:ext cx="683197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Energy Release Components (ERC)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CA9D00-CE94-A6FD-5C72-97FCDA8BCC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8045" y="4968205"/>
            <a:ext cx="1459621" cy="3368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5B8675D-8D37-8B24-2E5A-BEDCD4AD28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250" y="5078374"/>
            <a:ext cx="1459621" cy="35517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71DEDC7-D049-7D74-380C-5BEAE9CB37B5}"/>
              </a:ext>
            </a:extLst>
          </p:cNvPr>
          <p:cNvSpPr txBox="1"/>
          <p:nvPr/>
        </p:nvSpPr>
        <p:spPr>
          <a:xfrm>
            <a:off x="8960386" y="5141204"/>
            <a:ext cx="879513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Below Avg.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0B098-E5CF-1245-C6B2-74A188D87D4D}"/>
              </a:ext>
            </a:extLst>
          </p:cNvPr>
          <p:cNvSpPr txBox="1"/>
          <p:nvPr/>
        </p:nvSpPr>
        <p:spPr>
          <a:xfrm>
            <a:off x="3084723" y="5021855"/>
            <a:ext cx="925416" cy="2462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b="1"/>
              <a:t>Below Avg.</a:t>
            </a:r>
          </a:p>
        </p:txBody>
      </p:sp>
    </p:spTree>
    <p:extLst>
      <p:ext uri="{BB962C8B-B14F-4D97-AF65-F5344CB8AC3E}">
        <p14:creationId xmlns:p14="http://schemas.microsoft.com/office/powerpoint/2010/main" val="8654823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19B006-D64F-D960-719D-7FA8205AC8D9}"/>
              </a:ext>
            </a:extLst>
          </p:cNvPr>
          <p:cNvSpPr txBox="1"/>
          <p:nvPr/>
        </p:nvSpPr>
        <p:spPr>
          <a:xfrm>
            <a:off x="3224561" y="511097"/>
            <a:ext cx="4982734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/>
              <a:t>Weather Recap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61349D9-DE34-0DD8-AA19-AFF773E423E7}"/>
              </a:ext>
            </a:extLst>
          </p:cNvPr>
          <p:cNvSpPr txBox="1"/>
          <p:nvPr/>
        </p:nvSpPr>
        <p:spPr>
          <a:xfrm>
            <a:off x="412596" y="2187498"/>
            <a:ext cx="11366808" cy="415498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/>
              <a:t>•Atmosphere will be in a state of complex flux next 4 months with some uncertainties in the pattern anomalies but there is the possibility for a cooler spring. ​</a:t>
            </a:r>
          </a:p>
          <a:p>
            <a:r>
              <a:rPr lang="en-US" sz="2400"/>
              <a:t>​</a:t>
            </a:r>
          </a:p>
          <a:p>
            <a:r>
              <a:rPr lang="en-US" sz="2400"/>
              <a:t>•Moisture found within the snowpack is expected to be near normal on April 1st, when ​</a:t>
            </a:r>
          </a:p>
          <a:p>
            <a:r>
              <a:rPr lang="en-US" sz="2400"/>
              <a:t>readings are usually at their highest. ​</a:t>
            </a:r>
          </a:p>
          <a:p>
            <a:r>
              <a:rPr lang="en-US" sz="2400"/>
              <a:t>​</a:t>
            </a:r>
          </a:p>
          <a:p>
            <a:r>
              <a:rPr lang="en-US" sz="2400"/>
              <a:t>•Growing season starting up normally with more noticeable herbaceous curing likely latter ​half of May into June across the lowlands. ​</a:t>
            </a:r>
          </a:p>
          <a:p>
            <a:r>
              <a:rPr lang="en-US" sz="2400"/>
              <a:t>​</a:t>
            </a:r>
          </a:p>
          <a:p>
            <a:r>
              <a:rPr lang="en-US" sz="2400"/>
              <a:t>•Significant Fire Potential is normal for March through June which means very little if any ​</a:t>
            </a:r>
          </a:p>
          <a:p>
            <a:r>
              <a:rPr lang="en-US" sz="2400"/>
              <a:t>activity from March through May and generally 1-2 per PSA during June. </a:t>
            </a:r>
          </a:p>
        </p:txBody>
      </p:sp>
    </p:spTree>
    <p:extLst>
      <p:ext uri="{BB962C8B-B14F-4D97-AF65-F5344CB8AC3E}">
        <p14:creationId xmlns:p14="http://schemas.microsoft.com/office/powerpoint/2010/main" val="37216575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043DAE-8C77-9A08-11E8-662BEB3677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301" y="1152292"/>
            <a:ext cx="4243548" cy="54548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3F2F356-A8C3-7655-2B4B-CA6AB6F5EB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141" y="1152292"/>
            <a:ext cx="4539595" cy="54548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2EEA5B-7E95-4BC7-FF35-F3DA41A4BB23}"/>
              </a:ext>
            </a:extLst>
          </p:cNvPr>
          <p:cNvSpPr txBox="1"/>
          <p:nvPr/>
        </p:nvSpPr>
        <p:spPr>
          <a:xfrm>
            <a:off x="2704171" y="315950"/>
            <a:ext cx="752893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600"/>
              <a:t>Assistance by Hire to CAL FIRE</a:t>
            </a:r>
          </a:p>
        </p:txBody>
      </p:sp>
    </p:spTree>
    <p:extLst>
      <p:ext uri="{BB962C8B-B14F-4D97-AF65-F5344CB8AC3E}">
        <p14:creationId xmlns:p14="http://schemas.microsoft.com/office/powerpoint/2010/main" val="37137834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637019" y="1573911"/>
            <a:ext cx="4097654" cy="3166893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498475">
              <a:lnSpc>
                <a:spcPct val="100000"/>
              </a:lnSpc>
              <a:spcBef>
                <a:spcPts val="130"/>
              </a:spcBef>
            </a:pPr>
            <a:r>
              <a:rPr sz="2750" dirty="0">
                <a:latin typeface="Gill Sans MT"/>
                <a:cs typeface="Gill Sans MT"/>
              </a:rPr>
              <a:t>HIGH</a:t>
            </a:r>
            <a:r>
              <a:rPr sz="2750" spc="114" dirty="0">
                <a:latin typeface="Gill Sans MT"/>
                <a:cs typeface="Gill Sans MT"/>
              </a:rPr>
              <a:t> </a:t>
            </a:r>
            <a:r>
              <a:rPr sz="2750" spc="-55" dirty="0">
                <a:latin typeface="Gill Sans MT"/>
                <a:cs typeface="Gill Sans MT"/>
              </a:rPr>
              <a:t>DISPATCH</a:t>
            </a:r>
            <a:r>
              <a:rPr sz="2750" spc="120" dirty="0">
                <a:latin typeface="Gill Sans MT"/>
                <a:cs typeface="Gill Sans MT"/>
              </a:rPr>
              <a:t> </a:t>
            </a:r>
            <a:r>
              <a:rPr sz="2750" spc="15" dirty="0">
                <a:latin typeface="Gill Sans MT"/>
                <a:cs typeface="Gill Sans MT"/>
              </a:rPr>
              <a:t>LEVEL</a:t>
            </a:r>
            <a:endParaRPr sz="275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  <a:spcBef>
                <a:spcPts val="50"/>
              </a:spcBef>
            </a:pPr>
            <a:r>
              <a:rPr lang="en-US" sz="2400" spc="5" dirty="0">
                <a:latin typeface="Gill Sans MT"/>
                <a:cs typeface="Gill Sans MT"/>
              </a:rPr>
              <a:t>1</a:t>
            </a:r>
            <a:r>
              <a:rPr sz="2400" spc="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B</a:t>
            </a:r>
            <a:r>
              <a:rPr sz="2400" spc="20" dirty="0">
                <a:latin typeface="Gill Sans MT"/>
                <a:cs typeface="Gill Sans MT"/>
              </a:rPr>
              <a:t>atta</a:t>
            </a:r>
            <a:r>
              <a:rPr sz="2400" spc="-5" dirty="0">
                <a:latin typeface="Gill Sans MT"/>
                <a:cs typeface="Gill Sans MT"/>
              </a:rPr>
              <a:t>li</a:t>
            </a:r>
            <a:r>
              <a:rPr sz="2400" spc="20" dirty="0">
                <a:latin typeface="Gill Sans MT"/>
                <a:cs typeface="Gill Sans MT"/>
              </a:rPr>
              <a:t>o</a:t>
            </a:r>
            <a:r>
              <a:rPr sz="2400" dirty="0">
                <a:latin typeface="Gill Sans MT"/>
                <a:cs typeface="Gill Sans MT"/>
              </a:rPr>
              <a:t>n</a:t>
            </a:r>
            <a:r>
              <a:rPr sz="2400" spc="-145" dirty="0">
                <a:latin typeface="Gill Sans MT"/>
                <a:cs typeface="Gill Sans MT"/>
              </a:rPr>
              <a:t> </a:t>
            </a:r>
            <a:r>
              <a:rPr sz="2400" spc="20" dirty="0">
                <a:latin typeface="Gill Sans MT"/>
                <a:cs typeface="Gill Sans MT"/>
              </a:rPr>
              <a:t>C</a:t>
            </a:r>
            <a:r>
              <a:rPr sz="2400" dirty="0">
                <a:latin typeface="Gill Sans MT"/>
                <a:cs typeface="Gill Sans MT"/>
              </a:rPr>
              <a:t>hi</a:t>
            </a:r>
            <a:r>
              <a:rPr sz="2400" spc="-25" dirty="0">
                <a:latin typeface="Gill Sans MT"/>
                <a:cs typeface="Gill Sans MT"/>
              </a:rPr>
              <a:t>e</a:t>
            </a:r>
            <a:r>
              <a:rPr sz="2400" dirty="0">
                <a:latin typeface="Gill Sans MT"/>
                <a:cs typeface="Gill Sans MT"/>
              </a:rPr>
              <a:t>f</a:t>
            </a:r>
          </a:p>
          <a:p>
            <a:pPr marL="12065">
              <a:lnSpc>
                <a:spcPct val="90119"/>
              </a:lnSpc>
              <a:tabLst>
                <a:tab pos="222885" algn="l"/>
              </a:tabLst>
            </a:pPr>
            <a:r>
              <a:rPr lang="en-US" sz="2400" spc="-25" dirty="0">
                <a:latin typeface="Gill Sans MT"/>
                <a:cs typeface="Gill Sans MT"/>
              </a:rPr>
              <a:t>1 A</a:t>
            </a:r>
            <a:r>
              <a:rPr lang="en-US" sz="2400" spc="-5" dirty="0">
                <a:latin typeface="Gill Sans MT"/>
                <a:cs typeface="Gill Sans MT"/>
              </a:rPr>
              <a:t>i</a:t>
            </a:r>
            <a:r>
              <a:rPr lang="en-US" sz="2400" dirty="0">
                <a:latin typeface="Gill Sans MT"/>
                <a:cs typeface="Gill Sans MT"/>
              </a:rPr>
              <a:t>r</a:t>
            </a:r>
            <a:r>
              <a:rPr sz="2400" spc="-275" dirty="0">
                <a:latin typeface="Gill Sans MT"/>
                <a:cs typeface="Gill Sans MT"/>
              </a:rPr>
              <a:t> </a:t>
            </a:r>
            <a:r>
              <a:rPr sz="2400" spc="-25" dirty="0">
                <a:latin typeface="Gill Sans MT"/>
                <a:cs typeface="Gill Sans MT"/>
              </a:rPr>
              <a:t>A</a:t>
            </a:r>
            <a:r>
              <a:rPr sz="2400" spc="20" dirty="0">
                <a:latin typeface="Gill Sans MT"/>
                <a:cs typeface="Gill Sans MT"/>
              </a:rPr>
              <a:t>tta</a:t>
            </a:r>
            <a:r>
              <a:rPr sz="2400" dirty="0">
                <a:latin typeface="Gill Sans MT"/>
                <a:cs typeface="Gill Sans MT"/>
              </a:rPr>
              <a:t>ck</a:t>
            </a:r>
          </a:p>
          <a:p>
            <a:pPr marL="12065">
              <a:lnSpc>
                <a:spcPct val="90435"/>
              </a:lnSpc>
              <a:tabLst>
                <a:tab pos="222885" algn="l"/>
              </a:tabLst>
            </a:pPr>
            <a:r>
              <a:rPr lang="en-US" sz="2400" spc="-25" dirty="0">
                <a:latin typeface="Gill Sans MT"/>
                <a:cs typeface="Gill Sans MT"/>
              </a:rPr>
              <a:t>2 A</a:t>
            </a:r>
            <a:r>
              <a:rPr lang="en-US" sz="2400" spc="-5" dirty="0">
                <a:latin typeface="Gill Sans MT"/>
                <a:cs typeface="Gill Sans MT"/>
              </a:rPr>
              <a:t>i</a:t>
            </a:r>
            <a:r>
              <a:rPr lang="en-US" sz="2400" dirty="0">
                <a:latin typeface="Gill Sans MT"/>
                <a:cs typeface="Gill Sans MT"/>
              </a:rPr>
              <a:t>r</a:t>
            </a:r>
            <a:r>
              <a:rPr sz="2400" spc="-350" dirty="0">
                <a:latin typeface="Gill Sans MT"/>
                <a:cs typeface="Gill Sans MT"/>
              </a:rPr>
              <a:t> </a:t>
            </a:r>
            <a:r>
              <a:rPr lang="en-US" sz="2400" spc="-325" dirty="0">
                <a:latin typeface="Gill Sans MT"/>
                <a:cs typeface="Gill Sans MT"/>
              </a:rPr>
              <a:t>T</a:t>
            </a:r>
            <a:r>
              <a:rPr lang="en-US" sz="2400" spc="20" dirty="0">
                <a:latin typeface="Gill Sans MT"/>
                <a:cs typeface="Gill Sans MT"/>
              </a:rPr>
              <a:t>a</a:t>
            </a:r>
            <a:r>
              <a:rPr lang="en-US" sz="2400" dirty="0">
                <a:latin typeface="Gill Sans MT"/>
                <a:cs typeface="Gill Sans MT"/>
              </a:rPr>
              <a:t>n</a:t>
            </a:r>
            <a:r>
              <a:rPr lang="en-US" sz="2400" spc="-100" dirty="0">
                <a:latin typeface="Gill Sans MT"/>
                <a:cs typeface="Gill Sans MT"/>
              </a:rPr>
              <a:t>k</a:t>
            </a:r>
            <a:r>
              <a:rPr lang="en-US" sz="2400" spc="-25" dirty="0">
                <a:latin typeface="Gill Sans MT"/>
                <a:cs typeface="Gill Sans MT"/>
              </a:rPr>
              <a:t>e</a:t>
            </a:r>
            <a:r>
              <a:rPr lang="en-US" sz="2400" spc="20" dirty="0">
                <a:latin typeface="Gill Sans MT"/>
                <a:cs typeface="Gill Sans MT"/>
              </a:rPr>
              <a:t>rs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435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1</a:t>
            </a:r>
            <a:r>
              <a:rPr sz="2400" spc="-80" dirty="0">
                <a:latin typeface="Gill Sans MT"/>
                <a:cs typeface="Gill Sans MT"/>
              </a:rPr>
              <a:t> </a:t>
            </a:r>
            <a:r>
              <a:rPr sz="2400" spc="5" dirty="0">
                <a:latin typeface="Gill Sans MT"/>
                <a:cs typeface="Gill Sans MT"/>
              </a:rPr>
              <a:t>Copter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435"/>
              </a:lnSpc>
            </a:pPr>
            <a:r>
              <a:rPr sz="2400" dirty="0">
                <a:latin typeface="Gill Sans MT"/>
                <a:cs typeface="Gill Sans MT"/>
              </a:rPr>
              <a:t>8</a:t>
            </a:r>
            <a:r>
              <a:rPr sz="2400" spc="-100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Engines</a:t>
            </a:r>
          </a:p>
          <a:p>
            <a:pPr marL="12700">
              <a:lnSpc>
                <a:spcPct val="90435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2</a:t>
            </a:r>
            <a:r>
              <a:rPr sz="2400" spc="-7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Dozers</a:t>
            </a:r>
            <a:endParaRPr lang="en-US" sz="2400" spc="-5" dirty="0">
              <a:latin typeface="Gill Sans MT"/>
              <a:cs typeface="Gill Sans MT"/>
            </a:endParaRPr>
          </a:p>
          <a:p>
            <a:pPr marL="12700">
              <a:lnSpc>
                <a:spcPct val="90435"/>
              </a:lnSpc>
              <a:spcBef>
                <a:spcPts val="50"/>
              </a:spcBef>
            </a:pPr>
            <a:r>
              <a:rPr lang="en-US" sz="2400" spc="-5" dirty="0">
                <a:latin typeface="Gill Sans MT"/>
                <a:cs typeface="Gill Sans MT"/>
              </a:rPr>
              <a:t>2 Fire Crews</a:t>
            </a:r>
            <a:endParaRPr lang="en-US" sz="2400">
              <a:latin typeface="Gill Sans MT"/>
              <a:cs typeface="Gill Sans MT"/>
            </a:endParaRPr>
          </a:p>
          <a:p>
            <a:pPr marL="12700">
              <a:lnSpc>
                <a:spcPct val="90435"/>
              </a:lnSpc>
              <a:spcBef>
                <a:spcPts val="50"/>
              </a:spcBef>
            </a:pPr>
            <a:r>
              <a:rPr lang="en-US" sz="2400" spc="-5" dirty="0">
                <a:latin typeface="Gill Sans MT"/>
                <a:cs typeface="Gill Sans MT"/>
              </a:rPr>
              <a:t>1 Safety Officer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77887" y="1573911"/>
            <a:ext cx="5161915" cy="4410823"/>
          </a:xfrm>
          <a:prstGeom prst="rect">
            <a:avLst/>
          </a:prstGeom>
        </p:spPr>
        <p:txBody>
          <a:bodyPr vert="horz" wrap="square" lIns="0" tIns="16510" rIns="0" bIns="0" rtlCol="0" anchor="t">
            <a:spAutoFit/>
          </a:bodyPr>
          <a:lstStyle/>
          <a:p>
            <a:pPr marL="575310">
              <a:lnSpc>
                <a:spcPct val="100000"/>
              </a:lnSpc>
              <a:spcBef>
                <a:spcPts val="130"/>
              </a:spcBef>
            </a:pPr>
            <a:r>
              <a:rPr sz="2750" spc="-20" dirty="0">
                <a:latin typeface="Gill Sans MT"/>
                <a:cs typeface="Gill Sans MT"/>
              </a:rPr>
              <a:t>LOW</a:t>
            </a:r>
            <a:r>
              <a:rPr sz="2750" spc="65" dirty="0">
                <a:latin typeface="Gill Sans MT"/>
                <a:cs typeface="Gill Sans MT"/>
              </a:rPr>
              <a:t> </a:t>
            </a:r>
            <a:r>
              <a:rPr sz="2750" spc="-55" dirty="0">
                <a:latin typeface="Gill Sans MT"/>
                <a:cs typeface="Gill Sans MT"/>
              </a:rPr>
              <a:t>DISPATCH</a:t>
            </a:r>
            <a:r>
              <a:rPr sz="2750" spc="105" dirty="0">
                <a:latin typeface="Gill Sans MT"/>
                <a:cs typeface="Gill Sans MT"/>
              </a:rPr>
              <a:t> </a:t>
            </a:r>
            <a:r>
              <a:rPr sz="2750" spc="15" dirty="0">
                <a:latin typeface="Gill Sans MT"/>
                <a:cs typeface="Gill Sans MT"/>
              </a:rPr>
              <a:t>LEVEL</a:t>
            </a:r>
            <a:endParaRPr sz="275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1</a:t>
            </a:r>
            <a:r>
              <a:rPr sz="2400" spc="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B</a:t>
            </a:r>
            <a:r>
              <a:rPr sz="2400" spc="20" dirty="0">
                <a:latin typeface="Gill Sans MT"/>
                <a:cs typeface="Gill Sans MT"/>
              </a:rPr>
              <a:t>atta</a:t>
            </a:r>
            <a:r>
              <a:rPr sz="2400" spc="-5" dirty="0">
                <a:latin typeface="Gill Sans MT"/>
                <a:cs typeface="Gill Sans MT"/>
              </a:rPr>
              <a:t>li</a:t>
            </a:r>
            <a:r>
              <a:rPr sz="2400" spc="20" dirty="0">
                <a:latin typeface="Gill Sans MT"/>
                <a:cs typeface="Gill Sans MT"/>
              </a:rPr>
              <a:t>o</a:t>
            </a:r>
            <a:r>
              <a:rPr sz="2400" dirty="0">
                <a:latin typeface="Gill Sans MT"/>
                <a:cs typeface="Gill Sans MT"/>
              </a:rPr>
              <a:t>n</a:t>
            </a:r>
            <a:r>
              <a:rPr sz="2400" spc="-145" dirty="0">
                <a:latin typeface="Gill Sans MT"/>
                <a:cs typeface="Gill Sans MT"/>
              </a:rPr>
              <a:t> </a:t>
            </a:r>
            <a:r>
              <a:rPr sz="2400" spc="20" dirty="0">
                <a:latin typeface="Gill Sans MT"/>
                <a:cs typeface="Gill Sans MT"/>
              </a:rPr>
              <a:t>C</a:t>
            </a:r>
            <a:r>
              <a:rPr sz="2400" dirty="0">
                <a:latin typeface="Gill Sans MT"/>
                <a:cs typeface="Gill Sans MT"/>
              </a:rPr>
              <a:t>hi</a:t>
            </a:r>
            <a:r>
              <a:rPr sz="2400" spc="-25" dirty="0">
                <a:latin typeface="Gill Sans MT"/>
                <a:cs typeface="Gill Sans MT"/>
              </a:rPr>
              <a:t>e</a:t>
            </a:r>
            <a:r>
              <a:rPr sz="2400" dirty="0">
                <a:latin typeface="Gill Sans MT"/>
                <a:cs typeface="Gill Sans MT"/>
              </a:rPr>
              <a:t>f</a:t>
            </a:r>
          </a:p>
          <a:p>
            <a:pPr marL="12700">
              <a:lnSpc>
                <a:spcPct val="90119"/>
              </a:lnSpc>
            </a:pPr>
            <a:r>
              <a:rPr sz="2400" dirty="0">
                <a:latin typeface="Gill Sans MT"/>
                <a:cs typeface="Gill Sans MT"/>
              </a:rPr>
              <a:t>4</a:t>
            </a:r>
            <a:r>
              <a:rPr sz="2400" spc="-3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Engines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435"/>
              </a:lnSpc>
            </a:pPr>
            <a:r>
              <a:rPr sz="2400" dirty="0">
                <a:latin typeface="Gill Sans MT"/>
                <a:cs typeface="Gill Sans MT"/>
              </a:rPr>
              <a:t>1</a:t>
            </a:r>
            <a:r>
              <a:rPr sz="2400" spc="-40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Dozer</a:t>
            </a:r>
            <a:endParaRPr sz="2400" dirty="0">
              <a:latin typeface="Gill Sans MT"/>
              <a:cs typeface="Gill Sans MT"/>
            </a:endParaRPr>
          </a:p>
          <a:p>
            <a:pPr marL="469900">
              <a:lnSpc>
                <a:spcPct val="100000"/>
              </a:lnSpc>
              <a:spcBef>
                <a:spcPts val="1185"/>
              </a:spcBef>
            </a:pPr>
            <a:r>
              <a:rPr sz="2750" spc="20" dirty="0">
                <a:latin typeface="Gill Sans MT"/>
                <a:cs typeface="Gill Sans MT"/>
              </a:rPr>
              <a:t>MEDIUM</a:t>
            </a:r>
            <a:r>
              <a:rPr sz="2750" spc="55" dirty="0">
                <a:latin typeface="Gill Sans MT"/>
                <a:cs typeface="Gill Sans MT"/>
              </a:rPr>
              <a:t> </a:t>
            </a:r>
            <a:r>
              <a:rPr sz="2750" spc="-55" dirty="0">
                <a:latin typeface="Gill Sans MT"/>
                <a:cs typeface="Gill Sans MT"/>
              </a:rPr>
              <a:t>DISPATCH</a:t>
            </a:r>
            <a:r>
              <a:rPr sz="2750" spc="114" dirty="0">
                <a:latin typeface="Gill Sans MT"/>
                <a:cs typeface="Gill Sans MT"/>
              </a:rPr>
              <a:t> </a:t>
            </a:r>
            <a:r>
              <a:rPr sz="2750" spc="20" dirty="0">
                <a:latin typeface="Gill Sans MT"/>
                <a:cs typeface="Gill Sans MT"/>
              </a:rPr>
              <a:t>LEVEL</a:t>
            </a:r>
            <a:endParaRPr sz="275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1</a:t>
            </a:r>
            <a:r>
              <a:rPr sz="2400" spc="-30" dirty="0">
                <a:latin typeface="Gill Sans MT"/>
                <a:cs typeface="Gill Sans MT"/>
              </a:rPr>
              <a:t> </a:t>
            </a:r>
            <a:r>
              <a:rPr sz="2400" spc="10" dirty="0">
                <a:latin typeface="Gill Sans MT"/>
                <a:cs typeface="Gill Sans MT"/>
              </a:rPr>
              <a:t>Battalion</a:t>
            </a:r>
            <a:r>
              <a:rPr sz="2400" spc="-16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Chief</a:t>
            </a:r>
          </a:p>
          <a:p>
            <a:pPr marL="12065">
              <a:lnSpc>
                <a:spcPct val="90119"/>
              </a:lnSpc>
              <a:tabLst>
                <a:tab pos="222885" algn="l"/>
              </a:tabLst>
            </a:pPr>
            <a:r>
              <a:rPr lang="en-US" sz="2400" spc="-25" dirty="0">
                <a:latin typeface="Gill Sans MT"/>
                <a:cs typeface="Gill Sans MT"/>
              </a:rPr>
              <a:t>1 A</a:t>
            </a:r>
            <a:r>
              <a:rPr lang="en-US" sz="2400" spc="-5" dirty="0">
                <a:latin typeface="Gill Sans MT"/>
                <a:cs typeface="Gill Sans MT"/>
              </a:rPr>
              <a:t>i</a:t>
            </a:r>
            <a:r>
              <a:rPr lang="en-US" sz="2400" dirty="0">
                <a:latin typeface="Gill Sans MT"/>
                <a:cs typeface="Gill Sans MT"/>
              </a:rPr>
              <a:t>r</a:t>
            </a:r>
            <a:r>
              <a:rPr sz="2400" spc="-275" dirty="0">
                <a:latin typeface="Gill Sans MT"/>
                <a:cs typeface="Gill Sans MT"/>
              </a:rPr>
              <a:t> </a:t>
            </a:r>
            <a:r>
              <a:rPr sz="2400" spc="-25" dirty="0">
                <a:latin typeface="Gill Sans MT"/>
                <a:cs typeface="Gill Sans MT"/>
              </a:rPr>
              <a:t>A</a:t>
            </a:r>
            <a:r>
              <a:rPr sz="2400" spc="20" dirty="0">
                <a:latin typeface="Gill Sans MT"/>
                <a:cs typeface="Gill Sans MT"/>
              </a:rPr>
              <a:t>tta</a:t>
            </a:r>
            <a:r>
              <a:rPr sz="2400" dirty="0">
                <a:latin typeface="Gill Sans MT"/>
                <a:cs typeface="Gill Sans MT"/>
              </a:rPr>
              <a:t>ck</a:t>
            </a:r>
          </a:p>
          <a:p>
            <a:pPr marL="12065">
              <a:lnSpc>
                <a:spcPct val="90435"/>
              </a:lnSpc>
              <a:tabLst>
                <a:tab pos="222885" algn="l"/>
              </a:tabLst>
            </a:pPr>
            <a:r>
              <a:rPr lang="en-US" sz="2400" spc="-30" dirty="0">
                <a:latin typeface="Gill Sans MT"/>
                <a:cs typeface="Gill Sans MT"/>
              </a:rPr>
              <a:t>2 A</a:t>
            </a:r>
            <a:r>
              <a:rPr lang="en-US" sz="2400" spc="-5" dirty="0">
                <a:latin typeface="Gill Sans MT"/>
                <a:cs typeface="Gill Sans MT"/>
              </a:rPr>
              <a:t>i</a:t>
            </a:r>
            <a:r>
              <a:rPr lang="en-US" sz="2400" dirty="0">
                <a:latin typeface="Gill Sans MT"/>
                <a:cs typeface="Gill Sans MT"/>
              </a:rPr>
              <a:t>r</a:t>
            </a:r>
            <a:r>
              <a:rPr sz="2400" spc="-350" dirty="0">
                <a:latin typeface="Gill Sans MT"/>
                <a:cs typeface="Gill Sans MT"/>
              </a:rPr>
              <a:t> </a:t>
            </a:r>
            <a:r>
              <a:rPr lang="en-US" sz="2400" spc="-325" dirty="0">
                <a:latin typeface="Gill Sans MT"/>
                <a:cs typeface="Gill Sans MT"/>
              </a:rPr>
              <a:t>T</a:t>
            </a:r>
            <a:r>
              <a:rPr lang="en-US" sz="2400" spc="20" dirty="0">
                <a:latin typeface="Gill Sans MT"/>
                <a:cs typeface="Gill Sans MT"/>
              </a:rPr>
              <a:t>a</a:t>
            </a:r>
            <a:r>
              <a:rPr lang="en-US" sz="2400" dirty="0">
                <a:latin typeface="Gill Sans MT"/>
                <a:cs typeface="Gill Sans MT"/>
              </a:rPr>
              <a:t>n</a:t>
            </a:r>
            <a:r>
              <a:rPr lang="en-US" sz="2400" spc="-100" dirty="0">
                <a:latin typeface="Gill Sans MT"/>
                <a:cs typeface="Gill Sans MT"/>
              </a:rPr>
              <a:t>k</a:t>
            </a:r>
            <a:r>
              <a:rPr lang="en-US" sz="2400" spc="-25" dirty="0">
                <a:latin typeface="Gill Sans MT"/>
                <a:cs typeface="Gill Sans MT"/>
              </a:rPr>
              <a:t>e</a:t>
            </a:r>
            <a:r>
              <a:rPr lang="en-US" sz="2400" spc="20" dirty="0">
                <a:latin typeface="Gill Sans MT"/>
                <a:cs typeface="Gill Sans MT"/>
              </a:rPr>
              <a:t>rs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1</a:t>
            </a:r>
            <a:r>
              <a:rPr sz="2400" spc="-85" dirty="0">
                <a:latin typeface="Gill Sans MT"/>
                <a:cs typeface="Gill Sans MT"/>
              </a:rPr>
              <a:t> </a:t>
            </a:r>
            <a:r>
              <a:rPr sz="2400" spc="5" dirty="0">
                <a:latin typeface="Gill Sans MT"/>
                <a:cs typeface="Gill Sans MT"/>
              </a:rPr>
              <a:t>Copter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</a:pPr>
            <a:r>
              <a:rPr sz="2400" dirty="0">
                <a:latin typeface="Gill Sans MT"/>
                <a:cs typeface="Gill Sans MT"/>
              </a:rPr>
              <a:t>6</a:t>
            </a:r>
            <a:r>
              <a:rPr sz="2400" spc="-65" dirty="0">
                <a:latin typeface="Gill Sans MT"/>
                <a:cs typeface="Gill Sans MT"/>
              </a:rPr>
              <a:t> </a:t>
            </a:r>
            <a:r>
              <a:rPr sz="2400" spc="-5" dirty="0">
                <a:latin typeface="Gill Sans MT"/>
                <a:cs typeface="Gill Sans MT"/>
              </a:rPr>
              <a:t>Engines</a:t>
            </a:r>
            <a:endParaRPr sz="2400" dirty="0">
              <a:latin typeface="Gill Sans MT"/>
              <a:cs typeface="Gill Sans MT"/>
            </a:endParaRPr>
          </a:p>
          <a:p>
            <a:pPr marL="12700">
              <a:lnSpc>
                <a:spcPct val="90593"/>
              </a:lnSpc>
              <a:spcBef>
                <a:spcPts val="50"/>
              </a:spcBef>
            </a:pPr>
            <a:r>
              <a:rPr sz="2400" dirty="0">
                <a:latin typeface="Gill Sans MT"/>
                <a:cs typeface="Gill Sans MT"/>
              </a:rPr>
              <a:t>2</a:t>
            </a:r>
            <a:r>
              <a:rPr sz="2400" spc="-95" dirty="0">
                <a:latin typeface="Gill Sans MT"/>
                <a:cs typeface="Gill Sans MT"/>
              </a:rPr>
              <a:t> </a:t>
            </a:r>
            <a:r>
              <a:rPr sz="2400" dirty="0">
                <a:latin typeface="Gill Sans MT"/>
                <a:cs typeface="Gill Sans MT"/>
              </a:rPr>
              <a:t>Dozers</a:t>
            </a:r>
          </a:p>
          <a:p>
            <a:pPr marL="12700">
              <a:lnSpc>
                <a:spcPct val="90119"/>
              </a:lnSpc>
            </a:pPr>
            <a:r>
              <a:rPr sz="2400" dirty="0">
                <a:latin typeface="Gill Sans MT"/>
                <a:cs typeface="Gill Sans MT"/>
              </a:rPr>
              <a:t>2</a:t>
            </a:r>
            <a:r>
              <a:rPr sz="2400" spc="-15" dirty="0">
                <a:latin typeface="Gill Sans MT"/>
                <a:cs typeface="Gill Sans MT"/>
              </a:rPr>
              <a:t> </a:t>
            </a:r>
            <a:r>
              <a:rPr sz="2400" spc="-20" dirty="0">
                <a:latin typeface="Gill Sans MT"/>
                <a:cs typeface="Gill Sans MT"/>
              </a:rPr>
              <a:t>Fire</a:t>
            </a:r>
            <a:r>
              <a:rPr sz="2400" spc="-45" dirty="0">
                <a:latin typeface="Gill Sans MT"/>
                <a:cs typeface="Gill Sans MT"/>
              </a:rPr>
              <a:t> </a:t>
            </a:r>
            <a:r>
              <a:rPr sz="2400" spc="-15" dirty="0">
                <a:latin typeface="Gill Sans MT"/>
                <a:cs typeface="Gill Sans MT"/>
              </a:rPr>
              <a:t>Crews</a:t>
            </a:r>
            <a:endParaRPr sz="2400" dirty="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2498089" y="190880"/>
            <a:ext cx="7252970" cy="10020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3600" b="1" spc="-10">
                <a:latin typeface="Gill Sans MT"/>
                <a:cs typeface="Gill Sans MT"/>
              </a:rPr>
              <a:t>CAL</a:t>
            </a:r>
            <a:r>
              <a:rPr sz="3600" b="1" spc="-15">
                <a:latin typeface="Gill Sans MT"/>
                <a:cs typeface="Gill Sans MT"/>
              </a:rPr>
              <a:t> </a:t>
            </a:r>
            <a:r>
              <a:rPr sz="3600" b="1" spc="-10">
                <a:latin typeface="Gill Sans MT"/>
                <a:cs typeface="Gill Sans MT"/>
              </a:rPr>
              <a:t>FIRE</a:t>
            </a:r>
            <a:r>
              <a:rPr sz="3600" b="1" spc="65">
                <a:latin typeface="Gill Sans MT"/>
                <a:cs typeface="Gill Sans MT"/>
              </a:rPr>
              <a:t> </a:t>
            </a:r>
            <a:r>
              <a:rPr sz="3600" b="1" spc="-85">
                <a:latin typeface="Gill Sans MT"/>
                <a:cs typeface="Gill Sans MT"/>
              </a:rPr>
              <a:t>SANTA</a:t>
            </a:r>
            <a:r>
              <a:rPr sz="3600" b="1" spc="-80">
                <a:latin typeface="Gill Sans MT"/>
                <a:cs typeface="Gill Sans MT"/>
              </a:rPr>
              <a:t> </a:t>
            </a:r>
            <a:r>
              <a:rPr sz="3600" b="1" spc="-10">
                <a:latin typeface="Gill Sans MT"/>
                <a:cs typeface="Gill Sans MT"/>
              </a:rPr>
              <a:t>CLARA</a:t>
            </a:r>
            <a:endParaRPr sz="3600">
              <a:latin typeface="Gill Sans MT"/>
              <a:cs typeface="Gill Sans MT"/>
            </a:endParaRPr>
          </a:p>
          <a:p>
            <a:pPr algn="ctr">
              <a:lnSpc>
                <a:spcPct val="100000"/>
              </a:lnSpc>
              <a:spcBef>
                <a:spcPts val="60"/>
              </a:spcBef>
            </a:pPr>
            <a:r>
              <a:rPr sz="2750" b="0" spc="15">
                <a:latin typeface="Gill Sans MT"/>
                <a:cs typeface="Gill Sans MT"/>
              </a:rPr>
              <a:t>WILDLAND</a:t>
            </a:r>
            <a:r>
              <a:rPr sz="2750" b="0" spc="85">
                <a:latin typeface="Gill Sans MT"/>
                <a:cs typeface="Gill Sans MT"/>
              </a:rPr>
              <a:t> </a:t>
            </a:r>
            <a:r>
              <a:rPr sz="2750" b="0" spc="-10">
                <a:latin typeface="Gill Sans MT"/>
                <a:cs typeface="Gill Sans MT"/>
              </a:rPr>
              <a:t>FIRE</a:t>
            </a:r>
            <a:r>
              <a:rPr sz="2750" b="0" spc="95">
                <a:latin typeface="Gill Sans MT"/>
                <a:cs typeface="Gill Sans MT"/>
              </a:rPr>
              <a:t> </a:t>
            </a:r>
            <a:r>
              <a:rPr sz="2750" b="0" spc="-40">
                <a:latin typeface="Gill Sans MT"/>
                <a:cs typeface="Gill Sans MT"/>
              </a:rPr>
              <a:t>STANDARD</a:t>
            </a:r>
            <a:r>
              <a:rPr sz="2750" b="0" spc="155">
                <a:latin typeface="Gill Sans MT"/>
                <a:cs typeface="Gill Sans MT"/>
              </a:rPr>
              <a:t> </a:t>
            </a:r>
            <a:r>
              <a:rPr sz="2750" b="0" spc="10">
                <a:latin typeface="Gill Sans MT"/>
                <a:cs typeface="Gill Sans MT"/>
              </a:rPr>
              <a:t>RESPONSE</a:t>
            </a:r>
            <a:r>
              <a:rPr sz="2750" b="0" spc="95">
                <a:latin typeface="Gill Sans MT"/>
                <a:cs typeface="Gill Sans MT"/>
              </a:rPr>
              <a:t> </a:t>
            </a:r>
            <a:r>
              <a:rPr sz="2750" b="0" spc="15">
                <a:latin typeface="Gill Sans MT"/>
                <a:cs typeface="Gill Sans MT"/>
              </a:rPr>
              <a:t>PLAN</a:t>
            </a:r>
            <a:endParaRPr sz="2750">
              <a:latin typeface="Gill Sans MT"/>
              <a:cs typeface="Gill Sans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753600" y="4048125"/>
            <a:ext cx="1390650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DD14E-EC31-8822-F227-2B5310A2BA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-76200"/>
            <a:ext cx="12192000" cy="1000125"/>
          </a:xfrm>
        </p:spPr>
        <p:txBody>
          <a:bodyPr/>
          <a:lstStyle/>
          <a:p>
            <a:pPr algn="ctr"/>
            <a:r>
              <a:rPr lang="en-US"/>
              <a:t>Fire Danger Rating Area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4CF85-27F9-2999-24DB-81C849EB0FD6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tretch>
            <a:fillRect/>
          </a:stretch>
        </p:blipFill>
        <p:spPr>
          <a:xfrm>
            <a:off x="1905000" y="1066800"/>
            <a:ext cx="86106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C79B2A-4763-1B9B-E280-0BE98201F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981200"/>
            <a:ext cx="10589670" cy="45845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058BA1-70C5-C2F9-DFE3-E26AE2B9A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600" y="381000"/>
            <a:ext cx="8340051" cy="1176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753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75659" y="129539"/>
            <a:ext cx="4576445" cy="4495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2750" b="1" spc="30">
                <a:latin typeface="Gill Sans MT"/>
                <a:cs typeface="Gill Sans MT"/>
              </a:rPr>
              <a:t>CAL</a:t>
            </a:r>
            <a:r>
              <a:rPr sz="2750" b="1" spc="-10">
                <a:latin typeface="Gill Sans MT"/>
                <a:cs typeface="Gill Sans MT"/>
              </a:rPr>
              <a:t> </a:t>
            </a:r>
            <a:r>
              <a:rPr sz="2750" b="1">
                <a:latin typeface="Gill Sans MT"/>
                <a:cs typeface="Gill Sans MT"/>
              </a:rPr>
              <a:t>FIRE</a:t>
            </a:r>
            <a:r>
              <a:rPr sz="2750" b="1" spc="145">
                <a:latin typeface="Gill Sans MT"/>
                <a:cs typeface="Gill Sans MT"/>
              </a:rPr>
              <a:t> </a:t>
            </a:r>
            <a:r>
              <a:rPr sz="2750" b="1" spc="15">
                <a:latin typeface="Gill Sans MT"/>
                <a:cs typeface="Gill Sans MT"/>
              </a:rPr>
              <a:t>Santa</a:t>
            </a:r>
            <a:r>
              <a:rPr sz="2750" b="1" spc="-10">
                <a:latin typeface="Gill Sans MT"/>
                <a:cs typeface="Gill Sans MT"/>
              </a:rPr>
              <a:t> </a:t>
            </a:r>
            <a:r>
              <a:rPr sz="2750" b="1" spc="25">
                <a:latin typeface="Gill Sans MT"/>
                <a:cs typeface="Gill Sans MT"/>
              </a:rPr>
              <a:t>Clara</a:t>
            </a:r>
            <a:r>
              <a:rPr sz="2750" b="1" spc="-5">
                <a:latin typeface="Gill Sans MT"/>
                <a:cs typeface="Gill Sans MT"/>
              </a:rPr>
              <a:t> </a:t>
            </a:r>
            <a:r>
              <a:rPr sz="2750" b="1" spc="10">
                <a:latin typeface="Gill Sans MT"/>
                <a:cs typeface="Gill Sans MT"/>
              </a:rPr>
              <a:t>Unit</a:t>
            </a:r>
            <a:endParaRPr sz="2750">
              <a:latin typeface="Gill Sans MT"/>
              <a:cs typeface="Gill Sans M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24790" y="558736"/>
            <a:ext cx="11867515" cy="1764030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127760">
              <a:lnSpc>
                <a:spcPct val="100000"/>
              </a:lnSpc>
              <a:spcBef>
                <a:spcPts val="100"/>
              </a:spcBef>
            </a:pPr>
            <a:r>
              <a:rPr sz="1800" b="1" spc="-30">
                <a:latin typeface="Gill Sans MT"/>
                <a:cs typeface="Gill Sans MT"/>
              </a:rPr>
              <a:t>TACTICAL </a:t>
            </a:r>
            <a:r>
              <a:rPr sz="1800" b="1" spc="-5">
                <a:latin typeface="Gill Sans MT"/>
                <a:cs typeface="Gill Sans MT"/>
              </a:rPr>
              <a:t>RADIO</a:t>
            </a:r>
            <a:r>
              <a:rPr sz="1800" b="1" spc="-45">
                <a:latin typeface="Gill Sans MT"/>
                <a:cs typeface="Gill Sans MT"/>
              </a:rPr>
              <a:t> </a:t>
            </a:r>
            <a:r>
              <a:rPr sz="1800" b="1">
                <a:latin typeface="Gill Sans MT"/>
                <a:cs typeface="Gill Sans MT"/>
              </a:rPr>
              <a:t>FREQUENCY</a:t>
            </a:r>
            <a:r>
              <a:rPr sz="1800" b="1" spc="-200">
                <a:latin typeface="Gill Sans MT"/>
                <a:cs typeface="Gill Sans MT"/>
              </a:rPr>
              <a:t> </a:t>
            </a:r>
            <a:r>
              <a:rPr sz="1800" b="1">
                <a:latin typeface="Gill Sans MT"/>
                <a:cs typeface="Gill Sans MT"/>
              </a:rPr>
              <a:t>ASSIGNMENTS</a:t>
            </a:r>
            <a:r>
              <a:rPr sz="1800" b="1" spc="-5">
                <a:latin typeface="Gill Sans MT"/>
                <a:cs typeface="Gill Sans MT"/>
              </a:rPr>
              <a:t> </a:t>
            </a:r>
            <a:r>
              <a:rPr sz="1800" b="1" spc="10">
                <a:latin typeface="Gill Sans MT"/>
                <a:cs typeface="Gill Sans MT"/>
              </a:rPr>
              <a:t>FOR</a:t>
            </a:r>
            <a:r>
              <a:rPr sz="1800" b="1" spc="-290">
                <a:latin typeface="Gill Sans MT"/>
                <a:cs typeface="Gill Sans MT"/>
              </a:rPr>
              <a:t> </a:t>
            </a:r>
            <a:r>
              <a:rPr sz="1800" b="1">
                <a:latin typeface="Gill Sans MT"/>
                <a:cs typeface="Gill Sans MT"/>
              </a:rPr>
              <a:t>WILDLAND</a:t>
            </a:r>
            <a:r>
              <a:rPr sz="1800" b="1" spc="10">
                <a:latin typeface="Gill Sans MT"/>
                <a:cs typeface="Gill Sans MT"/>
              </a:rPr>
              <a:t> </a:t>
            </a:r>
            <a:r>
              <a:rPr sz="1800" b="1">
                <a:latin typeface="Gill Sans MT"/>
                <a:cs typeface="Gill Sans MT"/>
              </a:rPr>
              <a:t>FIRES</a:t>
            </a:r>
            <a:r>
              <a:rPr sz="1800" b="1" spc="-5">
                <a:latin typeface="Gill Sans MT"/>
                <a:cs typeface="Gill Sans MT"/>
              </a:rPr>
              <a:t> </a:t>
            </a:r>
            <a:r>
              <a:rPr sz="1800" b="1" spc="5">
                <a:latin typeface="Gill Sans MT"/>
                <a:cs typeface="Gill Sans MT"/>
              </a:rPr>
              <a:t>BY</a:t>
            </a:r>
            <a:r>
              <a:rPr sz="1800" b="1" spc="-45">
                <a:latin typeface="Gill Sans MT"/>
                <a:cs typeface="Gill Sans MT"/>
              </a:rPr>
              <a:t> </a:t>
            </a:r>
            <a:r>
              <a:rPr sz="1800" b="1">
                <a:latin typeface="Gill Sans MT"/>
                <a:cs typeface="Gill Sans MT"/>
              </a:rPr>
              <a:t>COUNTY</a:t>
            </a:r>
            <a:endParaRPr sz="1800">
              <a:latin typeface="Gill Sans MT"/>
              <a:cs typeface="Gill Sans MT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1650">
              <a:latin typeface="Gill Sans MT"/>
              <a:cs typeface="Gill Sans MT"/>
            </a:endParaRPr>
          </a:p>
          <a:p>
            <a:pPr marL="12700" marR="5080">
              <a:lnSpc>
                <a:spcPct val="103000"/>
              </a:lnSpc>
            </a:pPr>
            <a:r>
              <a:rPr sz="1550" spc="15">
                <a:latin typeface="Gill Sans MT"/>
                <a:cs typeface="Gill Sans MT"/>
              </a:rPr>
              <a:t>Incidents</a:t>
            </a:r>
            <a:r>
              <a:rPr sz="1550" spc="20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that</a:t>
            </a:r>
            <a:r>
              <a:rPr sz="1550" spc="30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automatically</a:t>
            </a:r>
            <a:r>
              <a:rPr sz="1550" spc="10">
                <a:latin typeface="Gill Sans MT"/>
                <a:cs typeface="Gill Sans MT"/>
              </a:rPr>
              <a:t> </a:t>
            </a:r>
            <a:r>
              <a:rPr sz="1550" spc="25">
                <a:latin typeface="Gill Sans MT"/>
                <a:cs typeface="Gill Sans MT"/>
              </a:rPr>
              <a:t>include</a:t>
            </a:r>
            <a:r>
              <a:rPr sz="1550" spc="-55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a</a:t>
            </a:r>
            <a:r>
              <a:rPr sz="1550" spc="110">
                <a:latin typeface="Gill Sans MT"/>
                <a:cs typeface="Gill Sans MT"/>
              </a:rPr>
              <a:t> </a:t>
            </a:r>
            <a:r>
              <a:rPr sz="1550" spc="40">
                <a:latin typeface="Gill Sans MT"/>
                <a:cs typeface="Gill Sans MT"/>
              </a:rPr>
              <a:t>CAL</a:t>
            </a:r>
            <a:r>
              <a:rPr sz="1550" spc="5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FIRE</a:t>
            </a:r>
            <a:r>
              <a:rPr sz="1550" spc="60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response</a:t>
            </a:r>
            <a:r>
              <a:rPr sz="1550" spc="25">
                <a:latin typeface="Gill Sans MT"/>
                <a:cs typeface="Gill Sans MT"/>
              </a:rPr>
              <a:t> (SRA</a:t>
            </a:r>
            <a:r>
              <a:rPr sz="1550" spc="-55">
                <a:latin typeface="Gill Sans MT"/>
                <a:cs typeface="Gill Sans MT"/>
              </a:rPr>
              <a:t> </a:t>
            </a:r>
            <a:r>
              <a:rPr sz="1550" spc="20">
                <a:latin typeface="Gill Sans MT"/>
                <a:cs typeface="Gill Sans MT"/>
              </a:rPr>
              <a:t>or</a:t>
            </a:r>
            <a:r>
              <a:rPr sz="1550" spc="80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MTZ</a:t>
            </a:r>
            <a:r>
              <a:rPr sz="1550" spc="55">
                <a:latin typeface="Gill Sans MT"/>
                <a:cs typeface="Gill Sans MT"/>
              </a:rPr>
              <a:t> </a:t>
            </a:r>
            <a:r>
              <a:rPr sz="1550">
                <a:latin typeface="Gill Sans MT"/>
                <a:cs typeface="Gill Sans MT"/>
              </a:rPr>
              <a:t>fires)</a:t>
            </a:r>
            <a:r>
              <a:rPr sz="1550" spc="45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will</a:t>
            </a:r>
            <a:r>
              <a:rPr sz="1550" spc="55">
                <a:latin typeface="Gill Sans MT"/>
                <a:cs typeface="Gill Sans MT"/>
              </a:rPr>
              <a:t> </a:t>
            </a:r>
            <a:r>
              <a:rPr sz="1550" spc="25">
                <a:latin typeface="Gill Sans MT"/>
                <a:cs typeface="Gill Sans MT"/>
              </a:rPr>
              <a:t>be</a:t>
            </a:r>
            <a:r>
              <a:rPr sz="1550" spc="-55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assigned</a:t>
            </a:r>
            <a:r>
              <a:rPr sz="1550" spc="40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a</a:t>
            </a:r>
            <a:r>
              <a:rPr sz="1550" spc="110">
                <a:latin typeface="Gill Sans MT"/>
                <a:cs typeface="Gill Sans MT"/>
              </a:rPr>
              <a:t> </a:t>
            </a:r>
            <a:r>
              <a:rPr sz="1550" spc="5">
                <a:latin typeface="Gill Sans MT"/>
                <a:cs typeface="Gill Sans MT"/>
              </a:rPr>
              <a:t>tactical</a:t>
            </a:r>
            <a:r>
              <a:rPr sz="1550" spc="60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frequency</a:t>
            </a:r>
            <a:r>
              <a:rPr sz="1550" spc="90">
                <a:latin typeface="Gill Sans MT"/>
                <a:cs typeface="Gill Sans MT"/>
              </a:rPr>
              <a:t> </a:t>
            </a:r>
            <a:r>
              <a:rPr sz="1550" spc="25">
                <a:latin typeface="Gill Sans MT"/>
                <a:cs typeface="Gill Sans MT"/>
              </a:rPr>
              <a:t>by</a:t>
            </a:r>
            <a:r>
              <a:rPr sz="1550" spc="10">
                <a:latin typeface="Gill Sans MT"/>
                <a:cs typeface="Gill Sans MT"/>
              </a:rPr>
              <a:t> </a:t>
            </a:r>
            <a:r>
              <a:rPr sz="1550" spc="40">
                <a:latin typeface="Gill Sans MT"/>
                <a:cs typeface="Gill Sans MT"/>
              </a:rPr>
              <a:t>CAL</a:t>
            </a:r>
            <a:r>
              <a:rPr sz="1550" spc="5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FIRE</a:t>
            </a:r>
            <a:r>
              <a:rPr sz="1550" spc="225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as</a:t>
            </a:r>
            <a:r>
              <a:rPr sz="1550" spc="20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established</a:t>
            </a:r>
            <a:r>
              <a:rPr sz="1550" spc="40">
                <a:latin typeface="Gill Sans MT"/>
                <a:cs typeface="Gill Sans MT"/>
              </a:rPr>
              <a:t> </a:t>
            </a:r>
            <a:r>
              <a:rPr sz="1550" spc="20">
                <a:latin typeface="Gill Sans MT"/>
                <a:cs typeface="Gill Sans MT"/>
              </a:rPr>
              <a:t>in</a:t>
            </a:r>
            <a:r>
              <a:rPr lang="en-US" sz="1550" spc="20">
                <a:latin typeface="Gill Sans MT"/>
                <a:cs typeface="Gill Sans MT"/>
              </a:rPr>
              <a:t> </a:t>
            </a:r>
            <a:r>
              <a:rPr sz="1550" spc="-415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advance </a:t>
            </a:r>
            <a:r>
              <a:rPr sz="1550" spc="30">
                <a:latin typeface="Gill Sans MT"/>
                <a:cs typeface="Gill Sans MT"/>
              </a:rPr>
              <a:t>planning. </a:t>
            </a:r>
            <a:r>
              <a:rPr sz="1550" spc="15">
                <a:latin typeface="Gill Sans MT"/>
                <a:cs typeface="Gill Sans MT"/>
              </a:rPr>
              <a:t>Frequencies will </a:t>
            </a:r>
            <a:r>
              <a:rPr sz="1550" spc="25">
                <a:latin typeface="Gill Sans MT"/>
                <a:cs typeface="Gill Sans MT"/>
              </a:rPr>
              <a:t>be </a:t>
            </a:r>
            <a:r>
              <a:rPr sz="1550" spc="15">
                <a:latin typeface="Gill Sans MT"/>
                <a:cs typeface="Gill Sans MT"/>
              </a:rPr>
              <a:t>assigned </a:t>
            </a:r>
            <a:r>
              <a:rPr sz="1550" spc="20">
                <a:latin typeface="Gill Sans MT"/>
                <a:cs typeface="Gill Sans MT"/>
              </a:rPr>
              <a:t>in the </a:t>
            </a:r>
            <a:r>
              <a:rPr sz="1550" spc="15">
                <a:latin typeface="Gill Sans MT"/>
                <a:cs typeface="Gill Sans MT"/>
              </a:rPr>
              <a:t>established order </a:t>
            </a:r>
            <a:r>
              <a:rPr sz="1550" spc="10">
                <a:latin typeface="Gill Sans MT"/>
                <a:cs typeface="Gill Sans MT"/>
              </a:rPr>
              <a:t>with a </a:t>
            </a:r>
            <a:r>
              <a:rPr sz="1550" spc="25">
                <a:latin typeface="Gill Sans MT"/>
                <a:cs typeface="Gill Sans MT"/>
              </a:rPr>
              <a:t>new incident </a:t>
            </a:r>
            <a:r>
              <a:rPr sz="1550" spc="10">
                <a:latin typeface="Gill Sans MT"/>
                <a:cs typeface="Gill Sans MT"/>
              </a:rPr>
              <a:t>receiving </a:t>
            </a:r>
            <a:r>
              <a:rPr sz="1550" spc="20">
                <a:latin typeface="Gill Sans MT"/>
                <a:cs typeface="Gill Sans MT"/>
              </a:rPr>
              <a:t>the </a:t>
            </a:r>
            <a:r>
              <a:rPr sz="1550">
                <a:latin typeface="Gill Sans MT"/>
                <a:cs typeface="Gill Sans MT"/>
              </a:rPr>
              <a:t>first preferred </a:t>
            </a:r>
            <a:r>
              <a:rPr sz="1550" spc="30">
                <a:latin typeface="Gill Sans MT"/>
                <a:cs typeface="Gill Sans MT"/>
              </a:rPr>
              <a:t>frequency </a:t>
            </a:r>
            <a:r>
              <a:rPr sz="1550" spc="20">
                <a:latin typeface="Gill Sans MT"/>
                <a:cs typeface="Gill Sans MT"/>
              </a:rPr>
              <a:t>unless </a:t>
            </a:r>
            <a:r>
              <a:rPr sz="1550" spc="15">
                <a:latin typeface="Gill Sans MT"/>
                <a:cs typeface="Gill Sans MT"/>
              </a:rPr>
              <a:t>it </a:t>
            </a:r>
            <a:r>
              <a:rPr sz="1550" spc="20">
                <a:latin typeface="Gill Sans MT"/>
                <a:cs typeface="Gill Sans MT"/>
              </a:rPr>
              <a:t>is in</a:t>
            </a:r>
            <a:r>
              <a:rPr lang="en-US" sz="1550" spc="20">
                <a:latin typeface="Gill Sans MT"/>
                <a:cs typeface="Gill Sans MT"/>
              </a:rPr>
              <a:t> </a:t>
            </a:r>
            <a:r>
              <a:rPr sz="1550" spc="25">
                <a:latin typeface="Gill Sans MT"/>
                <a:cs typeface="Gill Sans MT"/>
              </a:rPr>
              <a:t> </a:t>
            </a:r>
            <a:r>
              <a:rPr sz="1550" spc="15">
                <a:latin typeface="Gill Sans MT"/>
                <a:cs typeface="Gill Sans MT"/>
              </a:rPr>
              <a:t>use </a:t>
            </a:r>
            <a:r>
              <a:rPr sz="1550" spc="5">
                <a:latin typeface="Gill Sans MT"/>
                <a:cs typeface="Gill Sans MT"/>
              </a:rPr>
              <a:t>elsewhere </a:t>
            </a:r>
            <a:r>
              <a:rPr sz="1550" spc="20">
                <a:latin typeface="Gill Sans MT"/>
                <a:cs typeface="Gill Sans MT"/>
              </a:rPr>
              <a:t>in the Santa </a:t>
            </a:r>
            <a:r>
              <a:rPr sz="1550" spc="10">
                <a:latin typeface="Gill Sans MT"/>
                <a:cs typeface="Gill Sans MT"/>
              </a:rPr>
              <a:t>Clara </a:t>
            </a:r>
            <a:r>
              <a:rPr sz="1550" spc="20">
                <a:latin typeface="Gill Sans MT"/>
                <a:cs typeface="Gill Sans MT"/>
              </a:rPr>
              <a:t>Unit. </a:t>
            </a:r>
            <a:r>
              <a:rPr sz="1550" spc="10">
                <a:latin typeface="Gill Sans MT"/>
                <a:cs typeface="Gill Sans MT"/>
              </a:rPr>
              <a:t>Once contacted </a:t>
            </a:r>
            <a:r>
              <a:rPr sz="1550" spc="25">
                <a:latin typeface="Gill Sans MT"/>
                <a:cs typeface="Gill Sans MT"/>
              </a:rPr>
              <a:t>by </a:t>
            </a:r>
            <a:r>
              <a:rPr sz="1550" spc="20">
                <a:latin typeface="Gill Sans MT"/>
                <a:cs typeface="Gill Sans MT"/>
              </a:rPr>
              <a:t>the </a:t>
            </a:r>
            <a:r>
              <a:rPr sz="1550" spc="15">
                <a:latin typeface="Gill Sans MT"/>
                <a:cs typeface="Gill Sans MT"/>
              </a:rPr>
              <a:t>local </a:t>
            </a:r>
            <a:r>
              <a:rPr sz="1550" spc="10">
                <a:latin typeface="Gill Sans MT"/>
                <a:cs typeface="Gill Sans MT"/>
              </a:rPr>
              <a:t>agency </a:t>
            </a:r>
            <a:r>
              <a:rPr sz="1550" spc="15">
                <a:latin typeface="Gill Sans MT"/>
                <a:cs typeface="Gill Sans MT"/>
              </a:rPr>
              <a:t>dispatch </a:t>
            </a:r>
            <a:r>
              <a:rPr sz="1550" spc="-20">
                <a:latin typeface="Gill Sans MT"/>
                <a:cs typeface="Gill Sans MT"/>
              </a:rPr>
              <a:t>center, </a:t>
            </a:r>
            <a:r>
              <a:rPr sz="1550" spc="40">
                <a:latin typeface="Gill Sans MT"/>
                <a:cs typeface="Gill Sans MT"/>
              </a:rPr>
              <a:t>CAL </a:t>
            </a:r>
            <a:r>
              <a:rPr sz="1550" spc="10">
                <a:latin typeface="Gill Sans MT"/>
                <a:cs typeface="Gill Sans MT"/>
              </a:rPr>
              <a:t>FIRE </a:t>
            </a:r>
            <a:r>
              <a:rPr sz="1550" spc="5">
                <a:latin typeface="Gill Sans MT"/>
                <a:cs typeface="Gill Sans MT"/>
              </a:rPr>
              <a:t>Morgan </a:t>
            </a:r>
            <a:r>
              <a:rPr sz="1550" spc="10">
                <a:latin typeface="Gill Sans MT"/>
                <a:cs typeface="Gill Sans MT"/>
              </a:rPr>
              <a:t>Hill </a:t>
            </a:r>
            <a:r>
              <a:rPr sz="1550" spc="15">
                <a:latin typeface="Gill Sans MT"/>
                <a:cs typeface="Gill Sans MT"/>
              </a:rPr>
              <a:t>will </a:t>
            </a:r>
            <a:r>
              <a:rPr lang="en-US" sz="1550" spc="15">
                <a:latin typeface="Gill Sans MT"/>
                <a:cs typeface="Gill Sans MT"/>
              </a:rPr>
              <a:t>establis</a:t>
            </a:r>
            <a:r>
              <a:rPr lang="en-US" sz="1550" spc="10">
                <a:latin typeface="Gill Sans MT"/>
                <a:cs typeface="Gill Sans MT"/>
              </a:rPr>
              <a:t>h </a:t>
            </a:r>
            <a:r>
              <a:rPr sz="1550" spc="20">
                <a:latin typeface="Gill Sans MT"/>
                <a:cs typeface="Gill Sans MT"/>
              </a:rPr>
              <a:t>the incident</a:t>
            </a:r>
            <a:r>
              <a:rPr lang="en-US" sz="1550" spc="20">
                <a:latin typeface="Gill Sans MT"/>
                <a:cs typeface="Gill Sans MT"/>
              </a:rPr>
              <a:t> </a:t>
            </a:r>
            <a:r>
              <a:rPr sz="1550" spc="25">
                <a:latin typeface="Gill Sans MT"/>
                <a:cs typeface="Gill Sans MT"/>
              </a:rPr>
              <a:t> </a:t>
            </a:r>
            <a:r>
              <a:rPr sz="1550" spc="10">
                <a:latin typeface="Gill Sans MT"/>
                <a:cs typeface="Gill Sans MT"/>
              </a:rPr>
              <a:t>name, a </a:t>
            </a:r>
            <a:r>
              <a:rPr sz="1550" spc="5">
                <a:latin typeface="Gill Sans MT"/>
                <a:cs typeface="Gill Sans MT"/>
              </a:rPr>
              <a:t>tactical </a:t>
            </a:r>
            <a:r>
              <a:rPr sz="1550" spc="-10">
                <a:latin typeface="Gill Sans MT"/>
                <a:cs typeface="Gill Sans MT"/>
              </a:rPr>
              <a:t>frequency, </a:t>
            </a:r>
            <a:r>
              <a:rPr sz="1550" spc="20">
                <a:latin typeface="Gill Sans MT"/>
                <a:cs typeface="Gill Sans MT"/>
              </a:rPr>
              <a:t>and </a:t>
            </a:r>
            <a:r>
              <a:rPr sz="1550" spc="10">
                <a:latin typeface="Gill Sans MT"/>
                <a:cs typeface="Gill Sans MT"/>
              </a:rPr>
              <a:t>a </a:t>
            </a:r>
            <a:r>
              <a:rPr sz="1550" spc="15">
                <a:latin typeface="Gill Sans MT"/>
                <a:cs typeface="Gill Sans MT"/>
              </a:rPr>
              <a:t>command </a:t>
            </a:r>
            <a:r>
              <a:rPr sz="1550" spc="-10">
                <a:latin typeface="Gill Sans MT"/>
                <a:cs typeface="Gill Sans MT"/>
              </a:rPr>
              <a:t>frequency. </a:t>
            </a:r>
            <a:r>
              <a:rPr sz="1550" spc="30">
                <a:latin typeface="Gill Sans MT"/>
                <a:cs typeface="Gill Sans MT"/>
              </a:rPr>
              <a:t>The </a:t>
            </a:r>
            <a:r>
              <a:rPr sz="1550" spc="15">
                <a:latin typeface="Gill Sans MT"/>
                <a:cs typeface="Gill Sans MT"/>
              </a:rPr>
              <a:t>information </a:t>
            </a:r>
            <a:r>
              <a:rPr sz="1550" spc="20">
                <a:latin typeface="Gill Sans MT"/>
                <a:cs typeface="Gill Sans MT"/>
              </a:rPr>
              <a:t>is </a:t>
            </a:r>
            <a:r>
              <a:rPr sz="1550" spc="-10">
                <a:latin typeface="Gill Sans MT"/>
                <a:cs typeface="Gill Sans MT"/>
              </a:rPr>
              <a:t>relayed </a:t>
            </a:r>
            <a:r>
              <a:rPr sz="1550" spc="10">
                <a:latin typeface="Gill Sans MT"/>
                <a:cs typeface="Gill Sans MT"/>
              </a:rPr>
              <a:t>to </a:t>
            </a:r>
            <a:r>
              <a:rPr sz="1550" spc="20">
                <a:latin typeface="Gill Sans MT"/>
                <a:cs typeface="Gill Sans MT"/>
              </a:rPr>
              <a:t>the </a:t>
            </a:r>
            <a:r>
              <a:rPr sz="1550" spc="15">
                <a:latin typeface="Gill Sans MT"/>
                <a:cs typeface="Gill Sans MT"/>
              </a:rPr>
              <a:t>local </a:t>
            </a:r>
            <a:r>
              <a:rPr sz="1550" spc="10">
                <a:latin typeface="Gill Sans MT"/>
                <a:cs typeface="Gill Sans MT"/>
              </a:rPr>
              <a:t>agency </a:t>
            </a:r>
            <a:r>
              <a:rPr sz="1550" spc="15">
                <a:latin typeface="Gill Sans MT"/>
                <a:cs typeface="Gill Sans MT"/>
              </a:rPr>
              <a:t>dispatch </a:t>
            </a:r>
            <a:r>
              <a:rPr sz="1550" spc="10">
                <a:latin typeface="Gill Sans MT"/>
                <a:cs typeface="Gill Sans MT"/>
              </a:rPr>
              <a:t>center to advise</a:t>
            </a:r>
            <a:r>
              <a:rPr sz="1550" spc="15">
                <a:latin typeface="Gill Sans MT"/>
                <a:cs typeface="Gill Sans MT"/>
              </a:rPr>
              <a:t> </a:t>
            </a:r>
            <a:r>
              <a:rPr sz="1550" spc="20">
                <a:latin typeface="Gill Sans MT"/>
                <a:cs typeface="Gill Sans MT"/>
              </a:rPr>
              <a:t>their </a:t>
            </a:r>
            <a:r>
              <a:rPr sz="1550" spc="25">
                <a:latin typeface="Gill Sans MT"/>
                <a:cs typeface="Gill Sans MT"/>
              </a:rPr>
              <a:t>responding</a:t>
            </a:r>
            <a:r>
              <a:rPr lang="en-US" sz="1550" spc="25">
                <a:latin typeface="Gill Sans MT"/>
                <a:cs typeface="Gill Sans MT"/>
              </a:rPr>
              <a:t> </a:t>
            </a:r>
            <a:r>
              <a:rPr sz="1550" spc="30">
                <a:latin typeface="Gill Sans MT"/>
                <a:cs typeface="Gill Sans MT"/>
              </a:rPr>
              <a:t> </a:t>
            </a:r>
            <a:r>
              <a:rPr sz="1550" spc="-5">
                <a:latin typeface="Gill Sans MT"/>
                <a:cs typeface="Gill Sans MT"/>
              </a:rPr>
              <a:t>resources.</a:t>
            </a:r>
            <a:endParaRPr sz="1550">
              <a:latin typeface="Gill Sans MT"/>
              <a:cs typeface="Gill Sans MT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29590" y="2704147"/>
            <a:ext cx="23679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spc="-1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ALAMEDA</a:t>
            </a:r>
            <a:r>
              <a:rPr sz="1800" b="1" u="heavy" spc="-10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COUNTY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29590" y="2980626"/>
            <a:ext cx="1145540" cy="804451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98450" indent="-286385">
              <a:lnSpc>
                <a:spcPct val="90043"/>
              </a:lnSpc>
              <a:spcBef>
                <a:spcPts val="125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 spc="-25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5">
                <a:latin typeface="Gill Sans MT"/>
                <a:cs typeface="Gill Sans MT"/>
              </a:rPr>
              <a:t>T</a:t>
            </a:r>
            <a:r>
              <a:rPr sz="1400" spc="-40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50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2</a:t>
            </a:r>
            <a:endParaRPr lang="en-US" sz="1400">
              <a:latin typeface="Gill Sans MT"/>
              <a:cs typeface="Gill Sans MT"/>
            </a:endParaRPr>
          </a:p>
          <a:p>
            <a:pPr marL="298450" indent="-286385">
              <a:lnSpc>
                <a:spcPct val="90043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75">
                <a:latin typeface="Gill Sans MT"/>
                <a:cs typeface="Gill Sans MT"/>
              </a:rPr>
              <a:t> </a:t>
            </a:r>
            <a:r>
              <a:rPr sz="1400" spc="25">
                <a:latin typeface="Gill Sans MT"/>
                <a:cs typeface="Gill Sans MT"/>
              </a:rPr>
              <a:t>22</a:t>
            </a:r>
            <a:endParaRPr sz="1400">
              <a:latin typeface="Gill Sans MT"/>
              <a:cs typeface="Gill Sans MT"/>
            </a:endParaRPr>
          </a:p>
          <a:p>
            <a:pPr marL="298450" indent="-286385">
              <a:lnSpc>
                <a:spcPct val="90043"/>
              </a:lnSpc>
              <a:spcBef>
                <a:spcPts val="50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75">
                <a:latin typeface="Gill Sans MT"/>
                <a:cs typeface="Gill Sans MT"/>
              </a:rPr>
              <a:t> </a:t>
            </a:r>
            <a:r>
              <a:rPr sz="1400" spc="25">
                <a:latin typeface="Gill Sans MT"/>
                <a:cs typeface="Gill Sans MT"/>
              </a:rPr>
              <a:t>23</a:t>
            </a:r>
            <a:endParaRPr sz="1400">
              <a:latin typeface="Gill Sans MT"/>
              <a:cs typeface="Gill Sans MT"/>
            </a:endParaRPr>
          </a:p>
          <a:p>
            <a:pPr marL="298450" indent="-286385">
              <a:lnSpc>
                <a:spcPct val="90043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 spc="-25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5">
                <a:latin typeface="Gill Sans MT"/>
                <a:cs typeface="Gill Sans MT"/>
              </a:rPr>
              <a:t>T</a:t>
            </a:r>
            <a:r>
              <a:rPr sz="1400" spc="-40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50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6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9590" y="4049077"/>
            <a:ext cx="31299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spc="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</a:t>
            </a:r>
            <a:r>
              <a:rPr sz="1800" b="1" u="heavy" spc="-2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NT</a:t>
            </a:r>
            <a:r>
              <a:rPr sz="1800" b="1" u="heavy" spc="-2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R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</a:t>
            </a:r>
            <a:r>
              <a:rPr sz="1800" b="1" u="heavy" spc="3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</a:t>
            </a:r>
            <a:r>
              <a:rPr sz="1800" b="1" u="heavy" spc="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</a:t>
            </a:r>
            <a:r>
              <a:rPr sz="1800" b="1" u="heavy" spc="-25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T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</a:t>
            </a:r>
            <a:r>
              <a:rPr sz="1800" b="1" u="heavy" spc="-11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3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O</a:t>
            </a:r>
            <a:r>
              <a:rPr sz="1800" b="1" u="heavy" spc="1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U</a:t>
            </a:r>
            <a:r>
              <a:rPr sz="1800" b="1" u="heavy" spc="-2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NT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Y</a:t>
            </a:r>
            <a:endParaRPr sz="1800">
              <a:latin typeface="Gill Sans MT"/>
              <a:cs typeface="Gill Sans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29590" y="4325556"/>
            <a:ext cx="1145540" cy="825995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98450" indent="-286385">
              <a:lnSpc>
                <a:spcPct val="90043"/>
              </a:lnSpc>
              <a:spcBef>
                <a:spcPts val="125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 spc="-25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5">
                <a:latin typeface="Gill Sans MT"/>
                <a:cs typeface="Gill Sans MT"/>
              </a:rPr>
              <a:t>T</a:t>
            </a:r>
            <a:r>
              <a:rPr sz="1400" spc="-40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50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2</a:t>
            </a:r>
            <a:endParaRPr lang="en-US" sz="1400">
              <a:latin typeface="Gill Sans MT"/>
              <a:cs typeface="Gill Sans MT"/>
            </a:endParaRPr>
          </a:p>
          <a:p>
            <a:pPr marL="298450" indent="-286385">
              <a:lnSpc>
                <a:spcPct val="89556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75">
                <a:latin typeface="Gill Sans MT"/>
                <a:cs typeface="Gill Sans MT"/>
              </a:rPr>
              <a:t> </a:t>
            </a:r>
            <a:r>
              <a:rPr sz="1400" spc="25">
                <a:latin typeface="Gill Sans MT"/>
                <a:cs typeface="Gill Sans MT"/>
              </a:rPr>
              <a:t>22</a:t>
            </a:r>
            <a:endParaRPr sz="1400">
              <a:latin typeface="Gill Sans MT"/>
              <a:cs typeface="Gill Sans MT"/>
            </a:endParaRPr>
          </a:p>
          <a:p>
            <a:pPr marL="298450" indent="-286385">
              <a:lnSpc>
                <a:spcPct val="90043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75">
                <a:latin typeface="Gill Sans MT"/>
                <a:cs typeface="Gill Sans MT"/>
              </a:rPr>
              <a:t> </a:t>
            </a:r>
            <a:r>
              <a:rPr sz="1400" spc="25">
                <a:latin typeface="Gill Sans MT"/>
                <a:cs typeface="Gill Sans MT"/>
              </a:rPr>
              <a:t>23</a:t>
            </a:r>
            <a:endParaRPr sz="1400">
              <a:latin typeface="Gill Sans MT"/>
              <a:cs typeface="Gill Sans MT"/>
            </a:endParaRPr>
          </a:p>
          <a:p>
            <a:pPr marL="298450" indent="-286385">
              <a:lnSpc>
                <a:spcPct val="100000"/>
              </a:lnSpc>
              <a:spcBef>
                <a:spcPts val="50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 spc="-25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5">
                <a:latin typeface="Gill Sans MT"/>
                <a:cs typeface="Gill Sans MT"/>
              </a:rPr>
              <a:t>T</a:t>
            </a:r>
            <a:r>
              <a:rPr sz="1400" spc="-40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50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9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385125" y="2727007"/>
            <a:ext cx="4861560" cy="456022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90277"/>
              </a:lnSpc>
              <a:spcBef>
                <a:spcPts val="100"/>
              </a:spcBef>
            </a:pPr>
            <a:r>
              <a:rPr sz="1800" b="1" u="heavy" spc="1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SAN</a:t>
            </a:r>
            <a:r>
              <a:rPr sz="1800" b="1" u="heavy" spc="-9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-2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JOAQUIN </a:t>
            </a:r>
            <a:r>
              <a:rPr sz="1800" b="1" u="heavy" spc="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and</a:t>
            </a:r>
            <a:r>
              <a:rPr sz="1800" b="1" u="heavy" spc="-7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-1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STANISLAUS</a:t>
            </a:r>
            <a:r>
              <a:rPr sz="1800" b="1" u="heavy" spc="-10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COUNTY</a:t>
            </a:r>
            <a:endParaRPr lang="en-US" sz="1800">
              <a:latin typeface="Gill Sans MT"/>
              <a:cs typeface="Gill Sans MT"/>
            </a:endParaRPr>
          </a:p>
          <a:p>
            <a:pPr marL="12700">
              <a:lnSpc>
                <a:spcPct val="90043"/>
              </a:lnSpc>
            </a:pPr>
            <a:endParaRPr sz="1400" u="sng" spc="5">
              <a:uFill>
                <a:solidFill>
                  <a:srgbClr val="000000"/>
                </a:solidFill>
              </a:uFill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18032" y="3036208"/>
            <a:ext cx="1145540" cy="670568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98450" indent="-286385">
              <a:lnSpc>
                <a:spcPct val="90043"/>
              </a:lnSpc>
              <a:spcBef>
                <a:spcPts val="125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 spc="-25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5">
                <a:latin typeface="Gill Sans MT"/>
                <a:cs typeface="Gill Sans MT"/>
              </a:rPr>
              <a:t>T</a:t>
            </a:r>
            <a:r>
              <a:rPr sz="1400" spc="-40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50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2</a:t>
            </a:r>
            <a:endParaRPr lang="en-US" sz="1400">
              <a:latin typeface="Gill Sans MT"/>
              <a:cs typeface="Gill Sans MT"/>
            </a:endParaRPr>
          </a:p>
          <a:p>
            <a:pPr marL="298450" indent="-286385">
              <a:lnSpc>
                <a:spcPct val="90043"/>
              </a:lnSpc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80">
                <a:latin typeface="Gill Sans MT"/>
                <a:cs typeface="Gill Sans MT"/>
              </a:rPr>
              <a:t> </a:t>
            </a:r>
            <a:r>
              <a:rPr lang="en-US" sz="1400" spc="30">
                <a:latin typeface="Gill Sans MT"/>
                <a:cs typeface="Gill Sans MT"/>
              </a:rPr>
              <a:t>22</a:t>
            </a:r>
            <a:endParaRPr lang="en-US" sz="1400">
              <a:latin typeface="Gill Sans MT"/>
              <a:cs typeface="Gill Sans MT"/>
            </a:endParaRPr>
          </a:p>
          <a:p>
            <a:pPr marL="298450" indent="-286385">
              <a:spcBef>
                <a:spcPts val="425"/>
              </a:spcBef>
              <a:buFont typeface="Wingdings"/>
              <a:buChar char=""/>
              <a:tabLst>
                <a:tab pos="298450" algn="l"/>
                <a:tab pos="299085" algn="l"/>
              </a:tabLst>
            </a:pPr>
            <a:r>
              <a:rPr lang="en-US" sz="1400">
                <a:latin typeface="Gill Sans MT"/>
                <a:cs typeface="Gill Sans MT"/>
              </a:rPr>
              <a:t>VFIRE</a:t>
            </a:r>
            <a:r>
              <a:rPr sz="1400" spc="-75">
                <a:latin typeface="Gill Sans MT"/>
                <a:cs typeface="Gill Sans MT"/>
              </a:rPr>
              <a:t> </a:t>
            </a:r>
            <a:r>
              <a:rPr sz="1400" spc="25">
                <a:latin typeface="Gill Sans MT"/>
                <a:cs typeface="Gill Sans MT"/>
              </a:rPr>
              <a:t>23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381964" y="4050938"/>
            <a:ext cx="6041390" cy="28982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u="heavy" spc="-4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SANTA</a:t>
            </a:r>
            <a:r>
              <a:rPr sz="1800" b="1" u="heavy" spc="-5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CLARA</a:t>
            </a:r>
            <a:r>
              <a:rPr sz="1800" b="1" u="heavy" spc="-50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 </a:t>
            </a:r>
            <a:r>
              <a:rPr sz="1800" b="1" u="heavy" spc="-15">
                <a:uFill>
                  <a:solidFill>
                    <a:srgbClr val="000000"/>
                  </a:solidFill>
                </a:uFill>
                <a:latin typeface="Gill Sans MT"/>
                <a:cs typeface="Gill Sans MT"/>
              </a:rPr>
              <a:t>COUNTY</a:t>
            </a:r>
            <a:endParaRPr sz="1400">
              <a:latin typeface="Gill Sans MT"/>
              <a:cs typeface="Gill Sans MT"/>
            </a:endParaRPr>
          </a:p>
        </p:txBody>
      </p:sp>
      <p:sp>
        <p:nvSpPr>
          <p:cNvPr id="12" name="object 12"/>
          <p:cNvSpPr txBox="1"/>
          <p:nvPr/>
        </p:nvSpPr>
        <p:spPr>
          <a:xfrm rot="21540000">
            <a:off x="5523731" y="4389699"/>
            <a:ext cx="1147445" cy="825995"/>
          </a:xfrm>
          <a:prstGeom prst="rect">
            <a:avLst/>
          </a:prstGeom>
        </p:spPr>
        <p:txBody>
          <a:bodyPr vert="horz" wrap="square" lIns="0" tIns="15875" rIns="0" bIns="0" rtlCol="0" anchor="t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2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400" spc="-20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0">
                <a:latin typeface="Gill Sans MT"/>
                <a:cs typeface="Gill Sans MT"/>
              </a:rPr>
              <a:t>T</a:t>
            </a:r>
            <a:r>
              <a:rPr sz="1400" spc="-35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45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6</a:t>
            </a:r>
            <a:endParaRPr sz="1400">
              <a:latin typeface="Gill Sans MT"/>
              <a:cs typeface="Gill Sans MT"/>
            </a:endParaRPr>
          </a:p>
          <a:p>
            <a:pPr marL="298450" indent="-285750">
              <a:lnSpc>
                <a:spcPct val="90043"/>
              </a:lnSpc>
              <a:spcBef>
                <a:spcPts val="50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400" spc="-20">
                <a:latin typeface="Gill Sans MT"/>
                <a:cs typeface="Gill Sans MT"/>
              </a:rPr>
              <a:t>C</a:t>
            </a:r>
            <a:r>
              <a:rPr sz="1400">
                <a:latin typeface="Gill Sans MT"/>
                <a:cs typeface="Gill Sans MT"/>
              </a:rPr>
              <a:t>D</a:t>
            </a:r>
            <a:r>
              <a:rPr sz="1400" spc="10">
                <a:latin typeface="Gill Sans MT"/>
                <a:cs typeface="Gill Sans MT"/>
              </a:rPr>
              <a:t>F</a:t>
            </a:r>
            <a:r>
              <a:rPr sz="1400" spc="-160">
                <a:latin typeface="Gill Sans MT"/>
                <a:cs typeface="Gill Sans MT"/>
              </a:rPr>
              <a:t> </a:t>
            </a:r>
            <a:r>
              <a:rPr sz="1400" spc="-170">
                <a:latin typeface="Gill Sans MT"/>
                <a:cs typeface="Gill Sans MT"/>
              </a:rPr>
              <a:t>T</a:t>
            </a:r>
            <a:r>
              <a:rPr sz="1400" spc="-35">
                <a:latin typeface="Gill Sans MT"/>
                <a:cs typeface="Gill Sans MT"/>
              </a:rPr>
              <a:t>A</a:t>
            </a:r>
            <a:r>
              <a:rPr sz="1400" spc="15">
                <a:latin typeface="Gill Sans MT"/>
                <a:cs typeface="Gill Sans MT"/>
              </a:rPr>
              <a:t>C</a:t>
            </a:r>
            <a:r>
              <a:rPr sz="1400" spc="-45">
                <a:latin typeface="Gill Sans MT"/>
                <a:cs typeface="Gill Sans MT"/>
              </a:rPr>
              <a:t> </a:t>
            </a:r>
            <a:r>
              <a:rPr sz="1400" spc="10">
                <a:latin typeface="Gill Sans MT"/>
                <a:cs typeface="Gill Sans MT"/>
              </a:rPr>
              <a:t>9</a:t>
            </a:r>
            <a:endParaRPr sz="1400">
              <a:latin typeface="Gill Sans MT"/>
              <a:cs typeface="Gill Sans MT"/>
            </a:endParaRPr>
          </a:p>
          <a:p>
            <a:pPr marL="298450" indent="-285750">
              <a:lnSpc>
                <a:spcPct val="90043"/>
              </a:lnSpc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400">
                <a:latin typeface="Gill Sans MT"/>
                <a:cs typeface="Gill Sans MT"/>
              </a:rPr>
              <a:t>VFIRE</a:t>
            </a:r>
            <a:r>
              <a:rPr sz="1400" spc="-15">
                <a:latin typeface="Gill Sans MT"/>
                <a:cs typeface="Gill Sans MT"/>
              </a:rPr>
              <a:t> </a:t>
            </a:r>
            <a:r>
              <a:rPr sz="1400" spc="30">
                <a:latin typeface="Gill Sans MT"/>
                <a:cs typeface="Gill Sans MT"/>
              </a:rPr>
              <a:t>22</a:t>
            </a:r>
          </a:p>
          <a:p>
            <a:pPr marL="298450" indent="-285750">
              <a:lnSpc>
                <a:spcPct val="90043"/>
              </a:lnSpc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lang="en-US" sz="1400" spc="30">
                <a:latin typeface="Gill Sans MT"/>
                <a:cs typeface="Gill Sans MT"/>
              </a:rPr>
              <a:t>VFIRE 23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912F29-E263-42F4-6919-7CAFFD696CF5}"/>
              </a:ext>
            </a:extLst>
          </p:cNvPr>
          <p:cNvSpPr txBox="1"/>
          <p:nvPr/>
        </p:nvSpPr>
        <p:spPr>
          <a:xfrm>
            <a:off x="5387162" y="5528930"/>
            <a:ext cx="415555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u="sng">
                <a:latin typeface="Gill Sans MT"/>
                <a:cs typeface="Calibri"/>
              </a:rPr>
              <a:t>OTHER AVAILABLE FREQUENCIES</a:t>
            </a:r>
            <a:endParaRPr lang="en-US" b="1" u="sng">
              <a:latin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FC55D2-D481-6B3A-61E0-C7CE87817F97}"/>
              </a:ext>
            </a:extLst>
          </p:cNvPr>
          <p:cNvSpPr txBox="1"/>
          <p:nvPr/>
        </p:nvSpPr>
        <p:spPr>
          <a:xfrm>
            <a:off x="5520070" y="5839047"/>
            <a:ext cx="1807534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/>
              <a:buChar char="§"/>
            </a:pPr>
            <a:r>
              <a:rPr lang="en-US" sz="1400">
                <a:latin typeface="Gill Sans MT"/>
                <a:cs typeface="Calibri"/>
              </a:rPr>
              <a:t>CDF TAC 10</a:t>
            </a:r>
          </a:p>
          <a:p>
            <a:pPr marL="285750" indent="-285750">
              <a:buFont typeface="Wingdings"/>
              <a:buChar char="§"/>
            </a:pPr>
            <a:r>
              <a:rPr lang="en-US" sz="1400">
                <a:latin typeface="Gill Sans MT"/>
                <a:cs typeface="Calibri"/>
              </a:rPr>
              <a:t>VFIRE 26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4" name="object 4"/>
            <p:cNvSpPr/>
            <p:nvPr/>
          </p:nvSpPr>
          <p:spPr>
            <a:xfrm>
              <a:off x="1214271" y="280987"/>
              <a:ext cx="6645924" cy="5521976"/>
            </a:xfrm>
            <a:custGeom>
              <a:avLst/>
              <a:gdLst/>
              <a:ahLst/>
              <a:cxnLst/>
              <a:rect l="l" t="t" r="r" b="b"/>
              <a:pathLst>
                <a:path w="6324600" h="5962650">
                  <a:moveTo>
                    <a:pt x="0" y="5962650"/>
                  </a:moveTo>
                  <a:lnTo>
                    <a:pt x="6324600" y="5962650"/>
                  </a:lnTo>
                  <a:lnTo>
                    <a:pt x="6324600" y="0"/>
                  </a:lnTo>
                  <a:lnTo>
                    <a:pt x="0" y="0"/>
                  </a:lnTo>
                  <a:lnTo>
                    <a:pt x="0" y="5962650"/>
                  </a:lnTo>
                  <a:close/>
                </a:path>
              </a:pathLst>
            </a:custGeom>
            <a:ln w="285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1043326"/>
              </p:ext>
            </p:extLst>
          </p:nvPr>
        </p:nvGraphicFramePr>
        <p:xfrm>
          <a:off x="1248578" y="596746"/>
          <a:ext cx="6539356" cy="490981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2880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62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0971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28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258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19405">
                <a:tc>
                  <a:txBody>
                    <a:bodyPr/>
                    <a:lstStyle/>
                    <a:p>
                      <a:pPr marL="31750">
                        <a:lnSpc>
                          <a:spcPct val="86850"/>
                        </a:lnSpc>
                      </a:pPr>
                      <a:r>
                        <a:rPr sz="1400" b="1" spc="20">
                          <a:latin typeface="Gill Sans MT"/>
                          <a:cs typeface="Gill Sans MT"/>
                        </a:rPr>
                        <a:t>FREQUENCY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86850"/>
                        </a:lnSpc>
                      </a:pPr>
                      <a:r>
                        <a:rPr sz="1400" b="1" spc="30">
                          <a:latin typeface="Gill Sans MT"/>
                          <a:cs typeface="Gill Sans MT"/>
                        </a:rPr>
                        <a:t>RX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86850"/>
                        </a:lnSpc>
                      </a:pPr>
                      <a:r>
                        <a:rPr sz="1400" b="1" spc="20">
                          <a:latin typeface="Gill Sans MT"/>
                          <a:cs typeface="Gill Sans MT"/>
                        </a:rPr>
                        <a:t>RX</a:t>
                      </a:r>
                      <a:r>
                        <a:rPr sz="1400" b="1" spc="-9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b="1" spc="-5">
                          <a:latin typeface="Gill Sans MT"/>
                          <a:cs typeface="Gill Sans MT"/>
                        </a:rPr>
                        <a:t>PL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86850"/>
                        </a:lnSpc>
                      </a:pPr>
                      <a:r>
                        <a:rPr sz="1400" b="1" spc="40">
                          <a:latin typeface="Gill Sans MT"/>
                          <a:cs typeface="Gill Sans MT"/>
                        </a:rPr>
                        <a:t>TX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86850"/>
                        </a:lnSpc>
                      </a:pPr>
                      <a:r>
                        <a:rPr sz="1400" b="1" spc="30">
                          <a:latin typeface="Gill Sans MT"/>
                          <a:cs typeface="Gill Sans MT"/>
                        </a:rPr>
                        <a:t>TX</a:t>
                      </a:r>
                      <a:r>
                        <a:rPr sz="1400" b="1" spc="-9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b="1" spc="-5">
                          <a:latin typeface="Gill Sans MT"/>
                          <a:cs typeface="Gill Sans MT"/>
                        </a:rPr>
                        <a:t>PL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10">
                          <a:latin typeface="Gill Sans MT"/>
                          <a:cs typeface="Gill Sans MT"/>
                        </a:rPr>
                        <a:t>SCU</a:t>
                      </a:r>
                      <a:r>
                        <a:rPr sz="1400" spc="-9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10">
                          <a:latin typeface="Gill Sans MT"/>
                          <a:cs typeface="Gill Sans MT"/>
                        </a:rPr>
                        <a:t>LOCAL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151.4450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156.7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159.3450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265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sz="1400" spc="-2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40">
                          <a:latin typeface="Gill Sans MT"/>
                          <a:cs typeface="Gill Sans MT"/>
                        </a:rPr>
                        <a:t>1</a:t>
                      </a:r>
                      <a:r>
                        <a:rPr sz="1400" spc="-15">
                          <a:latin typeface="Gill Sans MT"/>
                          <a:cs typeface="Gill Sans MT"/>
                        </a:rPr>
                        <a:t>-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6</a:t>
                      </a: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MM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8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1</a:t>
                      </a: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151.3550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103.5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159.3000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-265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sz="1400" spc="-2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1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7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9</a:t>
                      </a:r>
                    </a:p>
                  </a:txBody>
                  <a:tcPr marL="0" marR="0" marT="9525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MM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8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2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151.2650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103.5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159.3300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265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sz="1400" spc="-2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lang="en-US" sz="1400" spc="-25">
                          <a:latin typeface="Gill Sans MT"/>
                          <a:cs typeface="Gill Sans MT"/>
                        </a:rPr>
                        <a:t>7,9,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1</a:t>
                      </a:r>
                      <a:r>
                        <a:rPr sz="1400" spc="40">
                          <a:latin typeface="Gill Sans MT"/>
                          <a:cs typeface="Gill Sans MT"/>
                        </a:rPr>
                        <a:t>1</a:t>
                      </a:r>
                      <a:r>
                        <a:rPr lang="en-US" sz="1400" spc="-10">
                          <a:latin typeface="Gill Sans MT"/>
                          <a:cs typeface="Gill Sans MT"/>
                        </a:rPr>
                        <a:t>,</a:t>
                      </a:r>
                      <a:r>
                        <a:rPr sz="1400" spc="35">
                          <a:latin typeface="Gill Sans MT"/>
                          <a:cs typeface="Gill Sans MT"/>
                        </a:rPr>
                        <a:t>12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MM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8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4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151.4000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103.5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159.3750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265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e</a:t>
                      </a:r>
                      <a:r>
                        <a:rPr sz="1400" spc="-25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40">
                          <a:latin typeface="Gill Sans MT"/>
                          <a:cs typeface="Gill Sans MT"/>
                        </a:rPr>
                        <a:t>7</a:t>
                      </a:r>
                      <a:r>
                        <a:rPr sz="1400" spc="-15">
                          <a:latin typeface="Gill Sans MT"/>
                          <a:cs typeface="Gill Sans MT"/>
                        </a:rPr>
                        <a:t>-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8</a:t>
                      </a: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35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9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5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2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151.1600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151.1600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9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55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6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151.3250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151.3250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4180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9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55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9</a:t>
                      </a: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151.3850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151.3850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5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525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90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 spc="-55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5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30">
                          <a:latin typeface="Gill Sans MT"/>
                          <a:cs typeface="Gill Sans MT"/>
                        </a:rPr>
                        <a:t>1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0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151.4000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151.4000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8625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15">
                          <a:latin typeface="Gill Sans MT"/>
                          <a:cs typeface="Gill Sans MT"/>
                        </a:rPr>
                        <a:t>I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-204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7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G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U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1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151.2200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151.2200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9259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15">
                          <a:latin typeface="Gill Sans MT"/>
                          <a:cs typeface="Gill Sans MT"/>
                        </a:rPr>
                        <a:t>I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-204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7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G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U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2</a:t>
                      </a: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159.2625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159.2625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100000"/>
                        </a:lnSpc>
                        <a:spcBef>
                          <a:spcPts val="785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99695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19405">
                <a:tc>
                  <a:txBody>
                    <a:bodyPr/>
                    <a:lstStyle/>
                    <a:p>
                      <a:pPr marL="31750">
                        <a:lnSpc>
                          <a:spcPct val="88203"/>
                        </a:lnSpc>
                        <a:spcBef>
                          <a:spcPts val="790"/>
                        </a:spcBef>
                      </a:pPr>
                      <a:r>
                        <a:rPr sz="1400" spc="-40">
                          <a:latin typeface="Gill Sans MT"/>
                          <a:cs typeface="Gill Sans MT"/>
                        </a:rPr>
                        <a:t>C</a:t>
                      </a:r>
                      <a:r>
                        <a:rPr sz="1400" spc="-2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F</a:t>
                      </a:r>
                      <a:r>
                        <a:rPr sz="1400" spc="-16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1400" spc="15">
                          <a:latin typeface="Gill Sans MT"/>
                          <a:cs typeface="Gill Sans MT"/>
                        </a:rPr>
                        <a:t>I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-204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T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7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 spc="-10">
                          <a:latin typeface="Gill Sans MT"/>
                          <a:cs typeface="Gill Sans MT"/>
                        </a:rPr>
                        <a:t>G</a:t>
                      </a:r>
                      <a:r>
                        <a:rPr sz="1400" spc="-114">
                          <a:latin typeface="Gill Sans MT"/>
                          <a:cs typeface="Gill Sans MT"/>
                        </a:rPr>
                        <a:t>R</a:t>
                      </a:r>
                      <a:r>
                        <a:rPr sz="1400" spc="20">
                          <a:latin typeface="Gill Sans MT"/>
                          <a:cs typeface="Gill Sans MT"/>
                        </a:rPr>
                        <a:t>O</a:t>
                      </a:r>
                      <a:r>
                        <a:rPr sz="1400" spc="-40">
                          <a:latin typeface="Gill Sans MT"/>
                          <a:cs typeface="Gill Sans MT"/>
                        </a:rPr>
                        <a:t>U</a:t>
                      </a:r>
                      <a:r>
                        <a:rPr sz="1400" spc="5">
                          <a:latin typeface="Gill Sans MT"/>
                          <a:cs typeface="Gill Sans MT"/>
                        </a:rPr>
                        <a:t>N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D</a:t>
                      </a:r>
                      <a:r>
                        <a:rPr sz="1400" spc="-110"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1400">
                          <a:latin typeface="Gill Sans MT"/>
                          <a:cs typeface="Gill Sans MT"/>
                        </a:rPr>
                        <a:t>3</a:t>
                      </a: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L="207645">
                        <a:lnSpc>
                          <a:spcPct val="88203"/>
                        </a:lnSpc>
                        <a:spcBef>
                          <a:spcPts val="79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159.3675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L="111760">
                        <a:lnSpc>
                          <a:spcPct val="88203"/>
                        </a:lnSpc>
                        <a:spcBef>
                          <a:spcPts val="79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L="187325">
                        <a:lnSpc>
                          <a:spcPct val="88203"/>
                        </a:lnSpc>
                        <a:spcBef>
                          <a:spcPts val="790"/>
                        </a:spcBef>
                      </a:pPr>
                      <a:r>
                        <a:rPr sz="1400" spc="20">
                          <a:latin typeface="Gill Sans MT"/>
                          <a:cs typeface="Gill Sans MT"/>
                        </a:rPr>
                        <a:t>159.3675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100330" marB="0"/>
                </a:tc>
                <a:tc>
                  <a:txBody>
                    <a:bodyPr/>
                    <a:lstStyle/>
                    <a:p>
                      <a:pPr marL="112395">
                        <a:lnSpc>
                          <a:spcPct val="88203"/>
                        </a:lnSpc>
                        <a:spcBef>
                          <a:spcPts val="790"/>
                        </a:spcBef>
                      </a:pPr>
                      <a:r>
                        <a:rPr sz="1400" spc="25">
                          <a:latin typeface="Gill Sans MT"/>
                          <a:cs typeface="Gill Sans MT"/>
                        </a:rPr>
                        <a:t>192.8</a:t>
                      </a:r>
                      <a:endParaRPr sz="1400">
                        <a:latin typeface="Gill Sans MT"/>
                        <a:cs typeface="Gill Sans MT"/>
                      </a:endParaRPr>
                    </a:p>
                  </a:txBody>
                  <a:tcPr marL="0" marR="0" marT="10033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8082280" y="1283080"/>
            <a:ext cx="3732529" cy="927690"/>
          </a:xfrm>
          <a:prstGeom prst="rect">
            <a:avLst/>
          </a:prstGeom>
        </p:spPr>
        <p:txBody>
          <a:bodyPr vert="horz" wrap="square" lIns="0" tIns="31115" rIns="0" bIns="0" rtlCol="0" anchor="t">
            <a:spAutoFit/>
          </a:bodyPr>
          <a:lstStyle/>
          <a:p>
            <a:pPr marL="12700" marR="5080" indent="400050">
              <a:lnSpc>
                <a:spcPct val="90648"/>
              </a:lnSpc>
              <a:spcBef>
                <a:spcPts val="245"/>
              </a:spcBef>
            </a:pPr>
            <a:r>
              <a:rPr sz="3200" b="1" spc="25">
                <a:latin typeface="Gill Sans MT"/>
                <a:cs typeface="Gill Sans MT"/>
              </a:rPr>
              <a:t>CAL </a:t>
            </a:r>
            <a:r>
              <a:rPr sz="3200" b="1" spc="10">
                <a:latin typeface="Gill Sans MT"/>
                <a:cs typeface="Gill Sans MT"/>
              </a:rPr>
              <a:t>FIRE </a:t>
            </a:r>
            <a:r>
              <a:rPr sz="3200" b="1" spc="20">
                <a:latin typeface="Gill Sans MT"/>
                <a:cs typeface="Gill Sans MT"/>
              </a:rPr>
              <a:t>SCU </a:t>
            </a:r>
            <a:r>
              <a:rPr sz="3200" b="1" spc="25">
                <a:latin typeface="Gill Sans MT"/>
                <a:cs typeface="Gill Sans MT"/>
              </a:rPr>
              <a:t> </a:t>
            </a:r>
            <a:r>
              <a:rPr sz="3200" b="1" spc="5">
                <a:latin typeface="Gill Sans MT"/>
                <a:cs typeface="Gill Sans MT"/>
              </a:rPr>
              <a:t>FREQUENCY</a:t>
            </a:r>
            <a:r>
              <a:rPr sz="3200" b="1" spc="-150">
                <a:latin typeface="Gill Sans MT"/>
                <a:cs typeface="Gill Sans MT"/>
              </a:rPr>
              <a:t> </a:t>
            </a:r>
            <a:r>
              <a:rPr sz="3200" b="1" spc="-5">
                <a:latin typeface="Gill Sans MT"/>
                <a:cs typeface="Gill Sans MT"/>
              </a:rPr>
              <a:t>LIST</a:t>
            </a:r>
            <a:endParaRPr lang="en-US" sz="3200">
              <a:latin typeface="Gill Sans MT"/>
              <a:cs typeface="Gill Sans MT"/>
            </a:endParaRPr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178334" y="3390678"/>
            <a:ext cx="1390650" cy="185737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EA606-B54D-459B-8030-3F96FF6EB2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31136" y="745958"/>
            <a:ext cx="7729728" cy="1188720"/>
          </a:xfrm>
        </p:spPr>
        <p:txBody>
          <a:bodyPr/>
          <a:lstStyle/>
          <a:p>
            <a:r>
              <a:rPr lang="en-US"/>
              <a:t>SCU OPERATIONS UPDATE - ENGINES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13042D-050A-4BFA-918C-1106B0478B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8571" y="2349286"/>
            <a:ext cx="4875115" cy="3473998"/>
          </a:xfrm>
        </p:spPr>
        <p:txBody>
          <a:bodyPr>
            <a:normAutofit/>
          </a:bodyPr>
          <a:lstStyle/>
          <a:p>
            <a:r>
              <a:rPr lang="en-US" b="1"/>
              <a:t>Base Staffing – Staffing Level 1</a:t>
            </a:r>
          </a:p>
          <a:p>
            <a:pPr lvl="1"/>
            <a:r>
              <a:rPr lang="en-US"/>
              <a:t>5 CAL FIRE Stations - 5 Engines</a:t>
            </a:r>
          </a:p>
          <a:p>
            <a:r>
              <a:rPr lang="en-US" b="1"/>
              <a:t>Transition Level 1 - Staffing Level II</a:t>
            </a:r>
          </a:p>
          <a:p>
            <a:pPr lvl="1"/>
            <a:r>
              <a:rPr lang="en-US"/>
              <a:t>7 CAL FIRE Stations - 7 Engines</a:t>
            </a:r>
          </a:p>
          <a:p>
            <a:r>
              <a:rPr lang="en-US" b="1"/>
              <a:t>Transition Level II - Staffing Level III </a:t>
            </a:r>
            <a:endParaRPr lang="en-US"/>
          </a:p>
          <a:p>
            <a:pPr lvl="1"/>
            <a:r>
              <a:rPr lang="en-US"/>
              <a:t>12 CAL FIRE Stations - 12 Engines</a:t>
            </a:r>
          </a:p>
          <a:p>
            <a:r>
              <a:rPr lang="en-US" b="1"/>
              <a:t>Peak Staffing – Staffing Level IV </a:t>
            </a:r>
            <a:endParaRPr lang="en-US"/>
          </a:p>
          <a:p>
            <a:pPr lvl="1"/>
            <a:r>
              <a:rPr lang="en-US"/>
              <a:t>12 CAL FIRE Stations - 16 Engines</a:t>
            </a:r>
          </a:p>
        </p:txBody>
      </p:sp>
      <p:pic>
        <p:nvPicPr>
          <p:cNvPr id="6" name="Content Placeholder 5" descr="A picture containing outdoor, road, truck, transport&#10;&#10;Description automatically generated">
            <a:extLst>
              <a:ext uri="{FF2B5EF4-FFF2-40B4-BE49-F238E27FC236}">
                <a16:creationId xmlns:a16="http://schemas.microsoft.com/office/drawing/2014/main" id="{23A0B25E-6F66-467F-B606-A521802A40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3573519"/>
            <a:ext cx="5456238" cy="1934384"/>
          </a:xfrm>
        </p:spPr>
      </p:pic>
    </p:spTree>
    <p:extLst>
      <p:ext uri="{BB962C8B-B14F-4D97-AF65-F5344CB8AC3E}">
        <p14:creationId xmlns:p14="http://schemas.microsoft.com/office/powerpoint/2010/main" val="3995035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2214BEF53A999419C105889B69E42B4" ma:contentTypeVersion="6" ma:contentTypeDescription="Create a new document." ma:contentTypeScope="" ma:versionID="6dafb3bfb1185f2be8c7dda2dec7625f">
  <xsd:schema xmlns:xsd="http://www.w3.org/2001/XMLSchema" xmlns:xs="http://www.w3.org/2001/XMLSchema" xmlns:p="http://schemas.microsoft.com/office/2006/metadata/properties" xmlns:ns2="6712df75-b1d8-4757-8305-4fca8274cf75" xmlns:ns3="74c45d88-de14-4510-8aa2-fab0e23cfd8c" targetNamespace="http://schemas.microsoft.com/office/2006/metadata/properties" ma:root="true" ma:fieldsID="c90c014798811167952de6a2cd75c9fd" ns2:_="" ns3:_="">
    <xsd:import namespace="6712df75-b1d8-4757-8305-4fca8274cf75"/>
    <xsd:import namespace="74c45d88-de14-4510-8aa2-fab0e23cfd8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12df75-b1d8-4757-8305-4fca8274cf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c45d88-de14-4510-8aa2-fab0e23cfd8c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74c45d88-de14-4510-8aa2-fab0e23cfd8c">
      <UserInfo>
        <DisplayName>Nichols, Jeff@CALFIRE</DisplayName>
        <AccountId>20</AccountId>
        <AccountType/>
      </UserInfo>
      <UserInfo>
        <DisplayName>Cox, Jeffrey@CALFIRE</DisplayName>
        <AccountId>21</AccountId>
        <AccountType/>
      </UserInfo>
      <UserInfo>
        <DisplayName>Periera, Cole@CALFIRE</DisplayName>
        <AccountId>22</AccountId>
        <AccountType/>
      </UserInfo>
      <UserInfo>
        <DisplayName>Alldrin, Erik@CALFIRE</DisplayName>
        <AccountId>23</AccountId>
        <AccountType/>
      </UserInfo>
      <UserInfo>
        <DisplayName>Wilkinson, Emily@CALFIRE</DisplayName>
        <AccountId>24</AccountId>
        <AccountType/>
      </UserInfo>
      <UserInfo>
        <DisplayName>Novak, Jason@CALFIRE</DisplayName>
        <AccountId>19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B70E4282-E49B-484E-8CAD-57F3CD6B3B2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3AD16F3-419A-4B20-976C-9C161BB66EED}">
  <ds:schemaRefs>
    <ds:schemaRef ds:uri="6712df75-b1d8-4757-8305-4fca8274cf75"/>
    <ds:schemaRef ds:uri="74c45d88-de14-4510-8aa2-fab0e23cfd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CE58D0-4BD7-4129-A06B-32E99DE61BC5}">
  <ds:schemaRefs>
    <ds:schemaRef ds:uri="74c45d88-de14-4510-8aa2-fab0e23cfd8c"/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</TotalTime>
  <Words>1418</Words>
  <Application>Microsoft Office PowerPoint</Application>
  <PresentationFormat>Widescreen</PresentationFormat>
  <Paragraphs>335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Gill Sans MT</vt:lpstr>
      <vt:lpstr>Wingdings</vt:lpstr>
      <vt:lpstr>Office Theme</vt:lpstr>
      <vt:lpstr>Parcel</vt:lpstr>
      <vt:lpstr>2023 CAL FIRE PRESEASON MEETING</vt:lpstr>
      <vt:lpstr>PowerPoint Presentation</vt:lpstr>
      <vt:lpstr>PowerPoint Presentation</vt:lpstr>
      <vt:lpstr>CAL FIRE SANTA CLARA WILDLAND FIRE STANDARD RESPONSE PLAN</vt:lpstr>
      <vt:lpstr>Fire Danger Rating Area</vt:lpstr>
      <vt:lpstr>PowerPoint Presentation</vt:lpstr>
      <vt:lpstr>CAL FIRE Santa Clara Unit</vt:lpstr>
      <vt:lpstr>CAL FIRE SCU  FREQUENCY LIST</vt:lpstr>
      <vt:lpstr>SCU OPERATIONS UPDATE - ENGINES</vt:lpstr>
      <vt:lpstr>SCU OPERATIONS UPDATE - CREWS</vt:lpstr>
      <vt:lpstr>SCU OPERATIONS UPDATE - AIRCRAFT</vt:lpstr>
      <vt:lpstr>PowerPoint Presentation</vt:lpstr>
      <vt:lpstr>PowerPoint Presentation</vt:lpstr>
      <vt:lpstr>PowerPoint Presentation</vt:lpstr>
      <vt:lpstr>North ops predictive services 2024 fire season outlook early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2021 CAL FIRE PRESEASON MEETING</dc:title>
  <dc:creator>Blythe, Steven@CALFIRE</dc:creator>
  <cp:lastModifiedBy>Periera, Cole@CALFIRE</cp:lastModifiedBy>
  <cp:revision>34</cp:revision>
  <cp:lastPrinted>2021-06-07T15:14:00Z</cp:lastPrinted>
  <dcterms:created xsi:type="dcterms:W3CDTF">2021-06-07T14:32:29Z</dcterms:created>
  <dcterms:modified xsi:type="dcterms:W3CDTF">2024-05-15T16:17:14Z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2021-05-18T00:00:00Z</vt:filetime>
  </property>
  <property fmtid="{D5CDD505-2E9C-101B-9397-08002B2CF9AE}" pid="3" name="LastSaved">
    <vt:filetime>2021-06-07T00:00:00Z</vt:filetime>
  </property>
  <property fmtid="{D5CDD505-2E9C-101B-9397-08002B2CF9AE}" pid="4" name="ContentTypeId">
    <vt:lpwstr>0x01010032214BEF53A999419C105889B69E42B4</vt:lpwstr>
  </property>
</Properties>
</file>